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83" r:id="rId5"/>
    <p:sldId id="284" r:id="rId6"/>
    <p:sldId id="259" r:id="rId7"/>
    <p:sldId id="261" r:id="rId8"/>
    <p:sldId id="262" r:id="rId9"/>
    <p:sldId id="260" r:id="rId10"/>
    <p:sldId id="271" r:id="rId11"/>
    <p:sldId id="266" r:id="rId12"/>
    <p:sldId id="270" r:id="rId13"/>
    <p:sldId id="265" r:id="rId14"/>
    <p:sldId id="264" r:id="rId15"/>
    <p:sldId id="269" r:id="rId16"/>
    <p:sldId id="285" r:id="rId17"/>
    <p:sldId id="289" r:id="rId18"/>
    <p:sldId id="290" r:id="rId19"/>
    <p:sldId id="291" r:id="rId20"/>
    <p:sldId id="292" r:id="rId21"/>
    <p:sldId id="274" r:id="rId22"/>
    <p:sldId id="272" r:id="rId23"/>
    <p:sldId id="273" r:id="rId24"/>
    <p:sldId id="275" r:id="rId25"/>
    <p:sldId id="277" r:id="rId26"/>
    <p:sldId id="278" r:id="rId27"/>
    <p:sldId id="279" r:id="rId28"/>
    <p:sldId id="286" r:id="rId29"/>
    <p:sldId id="294" r:id="rId30"/>
    <p:sldId id="295" r:id="rId31"/>
    <p:sldId id="287" r:id="rId32"/>
    <p:sldId id="293" r:id="rId33"/>
    <p:sldId id="296" r:id="rId34"/>
    <p:sldId id="297" r:id="rId35"/>
    <p:sldId id="300" r:id="rId36"/>
    <p:sldId id="298" r:id="rId37"/>
    <p:sldId id="299" r:id="rId38"/>
    <p:sldId id="301" r:id="rId39"/>
    <p:sldId id="302" r:id="rId4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52" d="100"/>
          <a:sy n="52" d="100"/>
        </p:scale>
        <p:origin x="-3312" y="-135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02.02.2020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02.02.2020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02.02.2020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02.02.2020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36.png"/><Relationship Id="rId7" Type="http://schemas.openxmlformats.org/officeDocument/2006/relationships/image" Target="../media/image4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42.png"/><Relationship Id="rId7" Type="http://schemas.openxmlformats.org/officeDocument/2006/relationships/image" Target="../media/image4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48.jpeg"/><Relationship Id="rId7" Type="http://schemas.openxmlformats.org/officeDocument/2006/relationships/image" Target="../media/image5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image" Target="../media/image54.jpeg"/><Relationship Id="rId7" Type="http://schemas.openxmlformats.org/officeDocument/2006/relationships/image" Target="../media/image5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jpeg"/><Relationship Id="rId11" Type="http://schemas.openxmlformats.org/officeDocument/2006/relationships/image" Target="../media/image62.jpeg"/><Relationship Id="rId5" Type="http://schemas.openxmlformats.org/officeDocument/2006/relationships/image" Target="../media/image56.jpeg"/><Relationship Id="rId10" Type="http://schemas.openxmlformats.org/officeDocument/2006/relationships/image" Target="../media/image61.jpeg"/><Relationship Id="rId4" Type="http://schemas.openxmlformats.org/officeDocument/2006/relationships/image" Target="../media/image55.jpeg"/><Relationship Id="rId9" Type="http://schemas.openxmlformats.org/officeDocument/2006/relationships/image" Target="../media/image60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3" Type="http://schemas.openxmlformats.org/officeDocument/2006/relationships/image" Target="../media/image63.jpeg"/><Relationship Id="rId7" Type="http://schemas.openxmlformats.org/officeDocument/2006/relationships/image" Target="../media/image6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Relationship Id="rId9" Type="http://schemas.openxmlformats.org/officeDocument/2006/relationships/image" Target="../media/image6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eg"/><Relationship Id="rId3" Type="http://schemas.openxmlformats.org/officeDocument/2006/relationships/image" Target="../media/image70.jpeg"/><Relationship Id="rId7" Type="http://schemas.openxmlformats.org/officeDocument/2006/relationships/image" Target="../media/image7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10" Type="http://schemas.openxmlformats.org/officeDocument/2006/relationships/image" Target="../media/image77.jpeg"/><Relationship Id="rId4" Type="http://schemas.openxmlformats.org/officeDocument/2006/relationships/image" Target="../media/image71.jpeg"/><Relationship Id="rId9" Type="http://schemas.openxmlformats.org/officeDocument/2006/relationships/image" Target="../media/image76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jpeg"/><Relationship Id="rId3" Type="http://schemas.openxmlformats.org/officeDocument/2006/relationships/image" Target="../media/image78.jpeg"/><Relationship Id="rId7" Type="http://schemas.openxmlformats.org/officeDocument/2006/relationships/image" Target="../media/image8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1.jpeg"/><Relationship Id="rId5" Type="http://schemas.openxmlformats.org/officeDocument/2006/relationships/image" Target="../media/image80.jpeg"/><Relationship Id="rId4" Type="http://schemas.openxmlformats.org/officeDocument/2006/relationships/image" Target="../media/image79.jpeg"/><Relationship Id="rId9" Type="http://schemas.openxmlformats.org/officeDocument/2006/relationships/image" Target="../media/image84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jpeg"/><Relationship Id="rId3" Type="http://schemas.openxmlformats.org/officeDocument/2006/relationships/image" Target="../media/image85.jpeg"/><Relationship Id="rId7" Type="http://schemas.openxmlformats.org/officeDocument/2006/relationships/image" Target="../media/image8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8.jpeg"/><Relationship Id="rId5" Type="http://schemas.openxmlformats.org/officeDocument/2006/relationships/image" Target="../media/image87.jpeg"/><Relationship Id="rId4" Type="http://schemas.openxmlformats.org/officeDocument/2006/relationships/image" Target="../media/image86.jpeg"/><Relationship Id="rId9" Type="http://schemas.openxmlformats.org/officeDocument/2006/relationships/image" Target="../media/image91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jpeg"/><Relationship Id="rId3" Type="http://schemas.openxmlformats.org/officeDocument/2006/relationships/image" Target="../media/image92.jpeg"/><Relationship Id="rId7" Type="http://schemas.openxmlformats.org/officeDocument/2006/relationships/image" Target="../media/image9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5.jpeg"/><Relationship Id="rId5" Type="http://schemas.openxmlformats.org/officeDocument/2006/relationships/image" Target="../media/image94.jpeg"/><Relationship Id="rId10" Type="http://schemas.openxmlformats.org/officeDocument/2006/relationships/image" Target="../media/image99.jpeg"/><Relationship Id="rId4" Type="http://schemas.openxmlformats.org/officeDocument/2006/relationships/image" Target="../media/image93.jpeg"/><Relationship Id="rId9" Type="http://schemas.openxmlformats.org/officeDocument/2006/relationships/image" Target="../media/image98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1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3.jpeg"/><Relationship Id="rId4" Type="http://schemas.openxmlformats.org/officeDocument/2006/relationships/image" Target="../media/image105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8.jpeg"/><Relationship Id="rId4" Type="http://schemas.openxmlformats.org/officeDocument/2006/relationships/image" Target="../media/image107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2.jpeg"/><Relationship Id="rId5" Type="http://schemas.openxmlformats.org/officeDocument/2006/relationships/image" Target="../media/image111.jpeg"/><Relationship Id="rId4" Type="http://schemas.openxmlformats.org/officeDocument/2006/relationships/image" Target="../media/image110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5.jpeg"/><Relationship Id="rId4" Type="http://schemas.openxmlformats.org/officeDocument/2006/relationships/image" Target="../media/image114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8.jpeg"/><Relationship Id="rId4" Type="http://schemas.openxmlformats.org/officeDocument/2006/relationships/image" Target="../media/image117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1.jpeg"/><Relationship Id="rId4" Type="http://schemas.openxmlformats.org/officeDocument/2006/relationships/image" Target="../media/image120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4.jpeg"/><Relationship Id="rId4" Type="http://schemas.openxmlformats.org/officeDocument/2006/relationships/image" Target="../media/image123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7.jpeg"/><Relationship Id="rId4" Type="http://schemas.openxmlformats.org/officeDocument/2006/relationships/image" Target="../media/image126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0.jpeg"/><Relationship Id="rId4" Type="http://schemas.openxmlformats.org/officeDocument/2006/relationships/image" Target="../media/image129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708920"/>
            <a:ext cx="7772400" cy="3384376"/>
          </a:xfrm>
        </p:spPr>
        <p:txBody>
          <a:bodyPr>
            <a:normAutofit fontScale="90000"/>
          </a:bodyPr>
          <a:lstStyle/>
          <a:p>
            <a:r>
              <a:rPr lang="ru-RU" sz="8000" b="1" dirty="0" smtClean="0">
                <a:latin typeface="Times New Roman" pitchFamily="18" charset="0"/>
                <a:cs typeface="Times New Roman" pitchFamily="18" charset="0"/>
              </a:rPr>
              <a:t> Портфолио </a:t>
            </a:r>
            <a:br>
              <a:rPr lang="ru-RU" sz="8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8000" b="1" dirty="0" smtClean="0">
                <a:latin typeface="Times New Roman" pitchFamily="18" charset="0"/>
                <a:cs typeface="Times New Roman" pitchFamily="18" charset="0"/>
              </a:rPr>
              <a:t>воспитателя</a:t>
            </a:r>
            <a:br>
              <a:rPr lang="ru-RU" sz="8000" b="1" dirty="0" smtClean="0">
                <a:latin typeface="Times New Roman" pitchFamily="18" charset="0"/>
                <a:cs typeface="Times New Roman" pitchFamily="18" charset="0"/>
              </a:rPr>
            </a:br>
            <a:endParaRPr lang="ru-RU" sz="8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9512" y="836712"/>
            <a:ext cx="8712968" cy="1728192"/>
          </a:xfrm>
        </p:spPr>
        <p:txBody>
          <a:bodyPr>
            <a:noAutofit/>
          </a:bodyPr>
          <a:lstStyle/>
          <a:p>
            <a:r>
              <a:rPr lang="ru-RU" sz="28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Муниципальное Бюджетное Дошкольное Общеобразовательное Учреждение  «Детский сад «Сказка» г. Белокуриха</a:t>
            </a:r>
            <a:endParaRPr lang="ru-RU" sz="2800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6593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332656"/>
            <a:ext cx="7772400" cy="1152128"/>
          </a:xfrm>
        </p:spPr>
        <p:txBody>
          <a:bodyPr>
            <a:normAutofit fontScale="90000"/>
          </a:bodyPr>
          <a:lstStyle/>
          <a:p>
            <a:r>
              <a:rPr lang="ru-RU" sz="8000" b="1" dirty="0" smtClean="0">
                <a:latin typeface="Times New Roman" pitchFamily="18" charset="0"/>
                <a:cs typeface="Times New Roman" pitchFamily="18" charset="0"/>
              </a:rPr>
              <a:t> Дипломы</a:t>
            </a:r>
            <a:endParaRPr lang="ru-RU" sz="8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9512" y="2924944"/>
            <a:ext cx="8712968" cy="1800200"/>
          </a:xfrm>
        </p:spPr>
        <p:txBody>
          <a:bodyPr>
            <a:noAutofit/>
          </a:bodyPr>
          <a:lstStyle/>
          <a:p>
            <a:endParaRPr lang="ru-RU" sz="2800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276872"/>
            <a:ext cx="3168352" cy="4230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646751"/>
            <a:ext cx="3054350" cy="432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4053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864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9512" y="260648"/>
            <a:ext cx="8278688" cy="1152128"/>
          </a:xfrm>
        </p:spPr>
        <p:txBody>
          <a:bodyPr>
            <a:normAutofit fontScale="90000"/>
          </a:bodyPr>
          <a:lstStyle/>
          <a:p>
            <a:pPr algn="l"/>
            <a:r>
              <a:rPr lang="ru-RU" sz="8000" b="1" dirty="0" smtClean="0"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ru-RU" sz="7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Дипломы</a:t>
            </a:r>
            <a:endParaRPr lang="ru-RU" sz="7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9512" y="4725144"/>
            <a:ext cx="8712968" cy="1296144"/>
          </a:xfrm>
        </p:spPr>
        <p:txBody>
          <a:bodyPr>
            <a:noAutofit/>
          </a:bodyPr>
          <a:lstStyle/>
          <a:p>
            <a:endParaRPr lang="ru-RU" sz="2800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C:\Users\Администратор\Pictures\ControlCenter4\Scan\CCI19012020_0010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91" b="2632"/>
          <a:stretch/>
        </p:blipFill>
        <p:spPr bwMode="auto">
          <a:xfrm>
            <a:off x="1" y="1340768"/>
            <a:ext cx="3203848" cy="446449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C:\Users\Администратор\Pictures\ControlCenter4\Scan\CCI19012020_0012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50" y="1844825"/>
            <a:ext cx="2969938" cy="4248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C:\Users\Администратор\Pictures\ControlCenter4\Scan\CCI19012020_0016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1" b="1101"/>
          <a:stretch/>
        </p:blipFill>
        <p:spPr bwMode="auto">
          <a:xfrm>
            <a:off x="6228651" y="2465212"/>
            <a:ext cx="2915349" cy="438137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19596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60648"/>
            <a:ext cx="7772400" cy="1296144"/>
          </a:xfrm>
        </p:spPr>
        <p:txBody>
          <a:bodyPr>
            <a:normAutofit/>
          </a:bodyPr>
          <a:lstStyle/>
          <a:p>
            <a:r>
              <a:rPr lang="ru-RU" sz="6700" b="1" dirty="0"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ru-RU" sz="6700" b="1" dirty="0" smtClean="0">
                <a:latin typeface="Times New Roman" pitchFamily="18" charset="0"/>
                <a:cs typeface="Times New Roman" pitchFamily="18" charset="0"/>
              </a:rPr>
              <a:t>ипломы</a:t>
            </a:r>
            <a:endParaRPr lang="ru-RU" sz="67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9512" y="2924944"/>
            <a:ext cx="8712968" cy="1800200"/>
          </a:xfrm>
        </p:spPr>
        <p:txBody>
          <a:bodyPr>
            <a:noAutofit/>
          </a:bodyPr>
          <a:lstStyle/>
          <a:p>
            <a:endParaRPr lang="ru-RU" sz="2800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C:\Users\Администратор\Pictures\ControlCenter4\Scan\CCI19012020_0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680" y="1556792"/>
            <a:ext cx="3217528" cy="4536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 descr="C:\Users\Администратор\Pictures\ControlCenter4\Scan\CCI19012020_0019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6" b="2848"/>
          <a:stretch/>
        </p:blipFill>
        <p:spPr bwMode="auto">
          <a:xfrm>
            <a:off x="3247671" y="1859608"/>
            <a:ext cx="2914242" cy="437770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C:\Users\Администратор\Pictures\ControlCenter4\Scan\CCI19012020_0009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1912" y="2648953"/>
            <a:ext cx="2952328" cy="41941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4053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9511" y="404664"/>
            <a:ext cx="8784977" cy="1080120"/>
          </a:xfrm>
        </p:spPr>
        <p:txBody>
          <a:bodyPr>
            <a:normAutofit/>
          </a:bodyPr>
          <a:lstStyle/>
          <a:p>
            <a:pPr algn="just"/>
            <a:r>
              <a:rPr lang="ru-RU" sz="5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Дипломы,  благодарности</a:t>
            </a:r>
            <a:endParaRPr lang="ru-RU" sz="5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9512" y="4797152"/>
            <a:ext cx="8712968" cy="1512168"/>
          </a:xfrm>
        </p:spPr>
        <p:txBody>
          <a:bodyPr>
            <a:noAutofit/>
          </a:bodyPr>
          <a:lstStyle/>
          <a:p>
            <a:endParaRPr lang="ru-RU" sz="2800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C:\Users\Администратор\Pictures\ControlCenter4\Scan\CCI19012020_0013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59" b="3281"/>
          <a:stretch/>
        </p:blipFill>
        <p:spPr bwMode="auto">
          <a:xfrm>
            <a:off x="5499341" y="1263209"/>
            <a:ext cx="3312368" cy="4248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C:\Users\Администратор\Pictures\ControlCenter4\Scan\CCI19012020_0018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086893" y="3239863"/>
            <a:ext cx="2970213" cy="413645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C:\Users\Администратор\Pictures\ControlCenter4\Scan\CCI19012020_0021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694" y="1263209"/>
            <a:ext cx="3242061" cy="410145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19596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332656"/>
            <a:ext cx="7772400" cy="1152128"/>
          </a:xfrm>
        </p:spPr>
        <p:txBody>
          <a:bodyPr>
            <a:normAutofit fontScale="90000"/>
          </a:bodyPr>
          <a:lstStyle/>
          <a:p>
            <a:r>
              <a:rPr lang="ru-RU" sz="8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7400" b="1" dirty="0" smtClean="0">
                <a:latin typeface="Times New Roman" pitchFamily="18" charset="0"/>
                <a:cs typeface="Times New Roman" pitchFamily="18" charset="0"/>
              </a:rPr>
              <a:t>Сертификаты</a:t>
            </a:r>
            <a:endParaRPr lang="ru-RU" sz="7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9512" y="2996952"/>
            <a:ext cx="8712968" cy="1728192"/>
          </a:xfrm>
        </p:spPr>
        <p:txBody>
          <a:bodyPr>
            <a:noAutofit/>
          </a:bodyPr>
          <a:lstStyle/>
          <a:p>
            <a:endParaRPr lang="ru-RU" sz="2800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C:\Users\Администратор\Pictures\ControlCenter4\Scan\CCI19012020_0007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4" b="1986"/>
          <a:stretch/>
        </p:blipFill>
        <p:spPr bwMode="auto">
          <a:xfrm rot="5400000">
            <a:off x="2195736" y="476672"/>
            <a:ext cx="4248472" cy="669674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19596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9512" y="188640"/>
            <a:ext cx="8784976" cy="1728192"/>
          </a:xfrm>
        </p:spPr>
        <p:txBody>
          <a:bodyPr>
            <a:normAutofit fontScale="90000"/>
          </a:bodyPr>
          <a:lstStyle/>
          <a:p>
            <a:pPr algn="r"/>
            <a:r>
              <a:rPr lang="ru-RU" sz="8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7400" b="1" dirty="0" smtClean="0">
                <a:latin typeface="Times New Roman" pitchFamily="18" charset="0"/>
                <a:cs typeface="Times New Roman" pitchFamily="18" charset="0"/>
              </a:rPr>
              <a:t>Свидетельство о              публикации</a:t>
            </a:r>
            <a:endParaRPr lang="ru-RU" sz="7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9512" y="2924944"/>
            <a:ext cx="8712968" cy="1800200"/>
          </a:xfrm>
        </p:spPr>
        <p:txBody>
          <a:bodyPr>
            <a:noAutofit/>
          </a:bodyPr>
          <a:lstStyle/>
          <a:p>
            <a:endParaRPr lang="ru-RU" sz="2800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C:\Users\Администратор\Pictures\ControlCenter4\Scan\CCI19012020_0006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0" t="1770"/>
          <a:stretch/>
        </p:blipFill>
        <p:spPr bwMode="auto">
          <a:xfrm>
            <a:off x="251520" y="1556792"/>
            <a:ext cx="3600400" cy="51228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2060849"/>
            <a:ext cx="3486398" cy="46188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43072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1052736"/>
          </a:xfrm>
        </p:spPr>
        <p:txBody>
          <a:bodyPr>
            <a:normAutofit fontScale="90000"/>
          </a:bodyPr>
          <a:lstStyle/>
          <a:p>
            <a:r>
              <a:rPr lang="ru-RU" sz="8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900" b="1" dirty="0" smtClean="0">
                <a:latin typeface="Times New Roman" pitchFamily="18" charset="0"/>
                <a:cs typeface="Times New Roman" pitchFamily="18" charset="0"/>
              </a:rPr>
              <a:t>Развивающая предметно -пространственная среда группы</a:t>
            </a:r>
            <a:endParaRPr lang="ru-RU" sz="49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9512" y="4581128"/>
            <a:ext cx="8712968" cy="1440160"/>
          </a:xfrm>
        </p:spPr>
        <p:txBody>
          <a:bodyPr>
            <a:noAutofit/>
          </a:bodyPr>
          <a:lstStyle/>
          <a:p>
            <a:endParaRPr lang="ru-RU" sz="2800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C:\Users\Администратор\Desktop\среда группы\20200124_08125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10" b="17545"/>
          <a:stretch/>
        </p:blipFill>
        <p:spPr bwMode="auto">
          <a:xfrm>
            <a:off x="395536" y="1412776"/>
            <a:ext cx="3722830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Администратор\Desktop\среда группы\20200124_081550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68" t="4490" r="10712" b="10212"/>
          <a:stretch/>
        </p:blipFill>
        <p:spPr bwMode="auto">
          <a:xfrm>
            <a:off x="804139" y="4139489"/>
            <a:ext cx="2905624" cy="259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Администратор\Desktop\среда группы\20200124_08172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412776"/>
            <a:ext cx="3823915" cy="2867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Администратор\Desktop\среда группы\20200124_081703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96"/>
          <a:stretch/>
        </p:blipFill>
        <p:spPr bwMode="auto">
          <a:xfrm>
            <a:off x="4572000" y="4692171"/>
            <a:ext cx="3048338" cy="2016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6593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894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5013176"/>
            <a:ext cx="8075240" cy="158417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>
                <a:latin typeface="Times New Roman" pitchFamily="18" charset="0"/>
                <a:cs typeface="Times New Roman" pitchFamily="18" charset="0"/>
              </a:rPr>
            </a:br>
            <a:endParaRPr lang="ru-RU" sz="3600" dirty="0"/>
          </a:p>
        </p:txBody>
      </p:sp>
      <p:pic>
        <p:nvPicPr>
          <p:cNvPr id="3076" name="Picture 4" descr="C:\Users\Администратор\Desktop\среда группы\20200124_07364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5" t="12262" r="3007"/>
          <a:stretch/>
        </p:blipFill>
        <p:spPr bwMode="auto">
          <a:xfrm>
            <a:off x="4626481" y="3519448"/>
            <a:ext cx="4517517" cy="333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C:\Users\Администратор\Desktop\среда группы\20200124_07512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682" y="3526320"/>
            <a:ext cx="4660619" cy="3331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:\Users\Администратор\Desktop\среда группы\20200124_073659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77"/>
          <a:stretch/>
        </p:blipFill>
        <p:spPr bwMode="auto">
          <a:xfrm rot="5400000">
            <a:off x="5877211" y="252665"/>
            <a:ext cx="3545751" cy="2987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C:\Users\Администратор\Desktop\среда группы\20200124_075136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60" t="12236" r="3474" b="24567"/>
          <a:stretch/>
        </p:blipFill>
        <p:spPr bwMode="auto">
          <a:xfrm rot="5400000">
            <a:off x="-243448" y="273183"/>
            <a:ext cx="3474717" cy="2987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C:\Users\Администратор\Desktop\среда группы\20200124_075535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68" t="10550" r="11698" b="26217"/>
          <a:stretch/>
        </p:blipFill>
        <p:spPr bwMode="auto">
          <a:xfrm rot="5400000">
            <a:off x="2806620" y="154901"/>
            <a:ext cx="3530758" cy="3168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3448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894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5013176"/>
            <a:ext cx="8075240" cy="158417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>
                <a:latin typeface="Times New Roman" pitchFamily="18" charset="0"/>
                <a:cs typeface="Times New Roman" pitchFamily="18" charset="0"/>
              </a:rPr>
            </a:br>
            <a:endParaRPr lang="ru-RU" sz="3600" dirty="0"/>
          </a:p>
        </p:txBody>
      </p:sp>
      <p:pic>
        <p:nvPicPr>
          <p:cNvPr id="5122" name="Picture 2" descr="C:\Users\Администратор\Desktop\среда группы\20200124_07390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69" b="18675"/>
          <a:stretch/>
        </p:blipFill>
        <p:spPr bwMode="auto">
          <a:xfrm>
            <a:off x="-49145" y="0"/>
            <a:ext cx="4671082" cy="3508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Администратор\Desktop\среда группы\20200124_074825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8" t="9747" r="5290"/>
          <a:stretch/>
        </p:blipFill>
        <p:spPr bwMode="auto">
          <a:xfrm>
            <a:off x="4487780" y="3519432"/>
            <a:ext cx="4621938" cy="333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Администратор\Desktop\среда группы\20200124_16333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5681" y="0"/>
            <a:ext cx="4508319" cy="3508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Администратор\Desktop\среда группы\20200124_07560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752" y="3508032"/>
            <a:ext cx="4497227" cy="3372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9582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894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5013176"/>
            <a:ext cx="8075240" cy="158417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>
                <a:latin typeface="Times New Roman" pitchFamily="18" charset="0"/>
                <a:cs typeface="Times New Roman" pitchFamily="18" charset="0"/>
              </a:rPr>
            </a:br>
            <a:endParaRPr lang="ru-RU" sz="36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32" y="1"/>
            <a:ext cx="2957513" cy="3645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 descr="C:\Users\Администратор\Desktop\среда группы\20200124_07285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685364" y="274342"/>
            <a:ext cx="3645023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Администратор\Desktop\среда группы\20200124_07334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791584" y="292611"/>
            <a:ext cx="3645027" cy="3059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5140" y="3645027"/>
            <a:ext cx="2959703" cy="32129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 descr="C:\Users\Администратор\Desktop\среда группы\20200124_073307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21" r="9871"/>
          <a:stretch/>
        </p:blipFill>
        <p:spPr bwMode="auto">
          <a:xfrm rot="5400000">
            <a:off x="5921945" y="3667924"/>
            <a:ext cx="3244952" cy="3199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1" name="Picture 7" descr="C:\Users\Администратор\Desktop\среда группы\20200124_073321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2" r="12500"/>
          <a:stretch/>
        </p:blipFill>
        <p:spPr bwMode="auto">
          <a:xfrm rot="5400000">
            <a:off x="-131164" y="3772757"/>
            <a:ext cx="3212975" cy="2957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9582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894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5013176"/>
            <a:ext cx="8075240" cy="158417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b="1">
                <a:latin typeface="Times New Roman" pitchFamily="18" charset="0"/>
                <a:cs typeface="Times New Roman" pitchFamily="18" charset="0"/>
              </a:rPr>
              <a:t>Кирилюк </a:t>
            </a:r>
            <a:r>
              <a:rPr lang="ru-RU" b="1" smtClean="0">
                <a:latin typeface="Times New Roman" pitchFamily="18" charset="0"/>
                <a:cs typeface="Times New Roman" pitchFamily="18" charset="0"/>
              </a:rPr>
              <a:t>Ольга Вячеславовна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>
                <a:latin typeface="Times New Roman" pitchFamily="18" charset="0"/>
                <a:cs typeface="Times New Roman" pitchFamily="18" charset="0"/>
              </a:rPr>
            </a:br>
            <a:endParaRPr lang="ru-RU" sz="3600" dirty="0"/>
          </a:p>
        </p:txBody>
      </p:sp>
      <p:pic>
        <p:nvPicPr>
          <p:cNvPr id="5" name="Рисунок 4" descr="C:\Users\Администратор\Pictures\ControlCenter4\Scan\CCI17012020_0001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6" t="2585" r="1444" b="42583"/>
          <a:stretch/>
        </p:blipFill>
        <p:spPr bwMode="auto">
          <a:xfrm>
            <a:off x="2123728" y="980728"/>
            <a:ext cx="4824537" cy="403244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31953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894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5013176"/>
            <a:ext cx="8075240" cy="158417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>
                <a:latin typeface="Times New Roman" pitchFamily="18" charset="0"/>
                <a:cs typeface="Times New Roman" pitchFamily="18" charset="0"/>
              </a:rPr>
            </a:br>
            <a:endParaRPr lang="ru-RU" sz="36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414587" cy="37170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1701" y="3717032"/>
            <a:ext cx="4449763" cy="3140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 descr="C:\Users\Администратор\Desktop\среда группы\20200124_07550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17032"/>
            <a:ext cx="4679365" cy="3140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Администратор\Desktop\среда группы\20200124_07275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4587" y="1"/>
            <a:ext cx="3684944" cy="3717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5" name="Picture 7" descr="C:\Users\Администратор\Desktop\среда группы\20200124_074256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9531" y="21746"/>
            <a:ext cx="3058101" cy="1858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C:\Users\Администратор\Desktop\среда группы\20200124_074213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9531" y="1858516"/>
            <a:ext cx="3058101" cy="1821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5419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188640"/>
            <a:ext cx="9144000" cy="1008112"/>
          </a:xfrm>
        </p:spPr>
        <p:txBody>
          <a:bodyPr>
            <a:normAutofit fontScale="90000"/>
          </a:bodyPr>
          <a:lstStyle/>
          <a:p>
            <a:r>
              <a:rPr lang="ru-RU" sz="53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Награды воспитанников, 2015 г</a:t>
            </a:r>
            <a:endParaRPr lang="ru-RU" sz="8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9512" y="2924944"/>
            <a:ext cx="8712968" cy="1800200"/>
          </a:xfrm>
        </p:spPr>
        <p:txBody>
          <a:bodyPr>
            <a:noAutofit/>
          </a:bodyPr>
          <a:lstStyle/>
          <a:p>
            <a:endParaRPr lang="ru-RU" sz="2800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C:\Users\Администратор\Pictures\ControlCenter4\Scan\CCI19012020_0047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6692" y="1062468"/>
            <a:ext cx="2173886" cy="281571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C:\Users\Администратор\Pictures\ControlCenter4\Scan\CCI19012020_0046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911" y="1023921"/>
            <a:ext cx="2043287" cy="2822566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C:\Users\Администратор\Pictures\ControlCenter4\Scan\CCI19012020_0045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3797" y="1028182"/>
            <a:ext cx="2106117" cy="284999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C:\Users\Администратор\Pictures\ControlCenter4\Scan\CCI19012020_0044.jp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18"/>
          <a:stretch/>
        </p:blipFill>
        <p:spPr bwMode="auto">
          <a:xfrm>
            <a:off x="1043608" y="4050397"/>
            <a:ext cx="2043286" cy="269821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C:\Users\Администратор\Pictures\ControlCenter4\Scan\CCI19012020_0043.jpg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20" b="8242"/>
          <a:stretch/>
        </p:blipFill>
        <p:spPr bwMode="auto">
          <a:xfrm>
            <a:off x="3923928" y="4106021"/>
            <a:ext cx="1909226" cy="27180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 descr="C:\Users\Администратор\Pictures\ControlCenter4\Scan\CCI19012020_0042.jpg"/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65" r="5605"/>
          <a:stretch/>
        </p:blipFill>
        <p:spPr bwMode="auto">
          <a:xfrm>
            <a:off x="6781328" y="4106021"/>
            <a:ext cx="1967135" cy="269139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4053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332656"/>
            <a:ext cx="9144000" cy="1080120"/>
          </a:xfrm>
        </p:spPr>
        <p:txBody>
          <a:bodyPr>
            <a:normAutofit/>
          </a:bodyPr>
          <a:lstStyle/>
          <a:p>
            <a:r>
              <a:rPr lang="ru-RU" sz="4800" b="1" dirty="0" smtClean="0">
                <a:latin typeface="Times New Roman" pitchFamily="18" charset="0"/>
                <a:cs typeface="Times New Roman" pitchFamily="18" charset="0"/>
              </a:rPr>
              <a:t>Награды воспитанников, 2016 г.</a:t>
            </a:r>
            <a:endParaRPr lang="ru-RU" sz="4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9512" y="2924944"/>
            <a:ext cx="8712968" cy="1800200"/>
          </a:xfrm>
        </p:spPr>
        <p:txBody>
          <a:bodyPr>
            <a:noAutofit/>
          </a:bodyPr>
          <a:lstStyle/>
          <a:p>
            <a:endParaRPr lang="ru-RU" sz="2800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C:\Users\Администратор\Pictures\ControlCenter4\Scan\CCI19012020_0011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401" y="2672736"/>
            <a:ext cx="1763687" cy="244271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C:\Users\Администратор\Pictures\ControlCenter4\Scan\CCI19012020_0017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70"/>
          <a:stretch/>
        </p:blipFill>
        <p:spPr bwMode="auto">
          <a:xfrm>
            <a:off x="1907704" y="1536878"/>
            <a:ext cx="1728192" cy="238648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C:\Users\Администратор\Pictures\ControlCenter4\Scan\CCI19012020_0048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9" y="4049688"/>
            <a:ext cx="1872207" cy="261967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C:\Users\Администратор\Pictures\ControlCenter4\Scan\CCI19012020_0049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447695"/>
            <a:ext cx="1728192" cy="2415842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C:\Users\Администратор\Pictures\ControlCenter4\Scan\CCI19012020_0051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049688"/>
            <a:ext cx="1763687" cy="26196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 descr="C:\Users\Администратор\Pictures\ControlCenter4\Scan\CCI19012020_0052.jpg"/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4" r="4437"/>
          <a:stretch/>
        </p:blipFill>
        <p:spPr bwMode="auto">
          <a:xfrm>
            <a:off x="7221343" y="4099294"/>
            <a:ext cx="1728192" cy="25705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 descr="C:\Users\Администратор\Pictures\ControlCenter4\Scan\CCI19012020_0055.jpg"/>
          <p:cNvPicPr/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13" b="29823"/>
          <a:stretch/>
        </p:blipFill>
        <p:spPr bwMode="auto">
          <a:xfrm>
            <a:off x="1" y="1447695"/>
            <a:ext cx="1872208" cy="24158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Рисунок 11" descr="C:\Users\Администратор\Pictures\ControlCenter4\Scan\CCI19012020_0058.jpg"/>
          <p:cNvPicPr/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1" r="3206"/>
          <a:stretch/>
        </p:blipFill>
        <p:spPr bwMode="auto">
          <a:xfrm>
            <a:off x="5418261" y="4079335"/>
            <a:ext cx="1728192" cy="2564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Рисунок 13" descr="C:\Users\Администратор\Pictures\ControlCenter4\Scan\CCI19012020_0060.jpg"/>
          <p:cNvPicPr/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4" r="2898" b="1986"/>
          <a:stretch/>
        </p:blipFill>
        <p:spPr bwMode="auto">
          <a:xfrm>
            <a:off x="7212426" y="1447695"/>
            <a:ext cx="1746027" cy="256484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4053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188640"/>
            <a:ext cx="9144000" cy="864096"/>
          </a:xfrm>
        </p:spPr>
        <p:txBody>
          <a:bodyPr>
            <a:normAutofit fontScale="90000"/>
          </a:bodyPr>
          <a:lstStyle/>
          <a:p>
            <a:r>
              <a:rPr lang="ru-RU" sz="53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Награды воспитанников, 2016 г</a:t>
            </a:r>
            <a:endParaRPr lang="ru-RU" sz="53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9512" y="2924944"/>
            <a:ext cx="8712968" cy="1800200"/>
          </a:xfrm>
        </p:spPr>
        <p:txBody>
          <a:bodyPr>
            <a:noAutofit/>
          </a:bodyPr>
          <a:lstStyle/>
          <a:p>
            <a:endParaRPr lang="ru-RU" sz="2800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C:\Users\Администратор\Pictures\ControlCenter4\Scan\CCI19012020_0061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48" b="3064"/>
          <a:stretch/>
        </p:blipFill>
        <p:spPr bwMode="auto">
          <a:xfrm>
            <a:off x="148854" y="1176178"/>
            <a:ext cx="2250133" cy="261286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C:\Users\Администратор\Pictures\ControlCenter4\Scan\CCI19012020_0062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7778" y="1141899"/>
            <a:ext cx="2012462" cy="2612861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C:\Users\Администратор\Pictures\ControlCenter4\Scan\CCI19012020_0063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664" y="3911310"/>
            <a:ext cx="2192228" cy="2880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C:\Users\Администратор\Pictures\ControlCenter4\Scan\CCI19012020_0056.jp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60" r="4522"/>
          <a:stretch/>
        </p:blipFill>
        <p:spPr bwMode="auto">
          <a:xfrm>
            <a:off x="6804248" y="1176178"/>
            <a:ext cx="2033383" cy="2578582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C:\Users\Администратор\Pictures\ControlCenter4\Scan\CCI19012020_0053.jpg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5" t="3928" b="3928"/>
          <a:stretch/>
        </p:blipFill>
        <p:spPr bwMode="auto">
          <a:xfrm rot="5400000">
            <a:off x="6131756" y="3758609"/>
            <a:ext cx="2387412" cy="30243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 descr="C:\Users\Администратор\Pictures\ControlCenter4\Scan\CCI19012020_0054.jpg"/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39" r="2282" b="4144"/>
          <a:stretch/>
        </p:blipFill>
        <p:spPr bwMode="auto">
          <a:xfrm rot="5400000">
            <a:off x="633267" y="3687357"/>
            <a:ext cx="2387410" cy="3166839"/>
          </a:xfrm>
          <a:prstGeom prst="rect">
            <a:avLst/>
          </a:prstGeom>
          <a:noFill/>
          <a:ln>
            <a:noFill/>
          </a:ln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7424" y="1176178"/>
            <a:ext cx="1785937" cy="2612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4053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188640"/>
            <a:ext cx="9144000" cy="1152128"/>
          </a:xfrm>
        </p:spPr>
        <p:txBody>
          <a:bodyPr>
            <a:normAutofit fontScale="90000"/>
          </a:bodyPr>
          <a:lstStyle/>
          <a:p>
            <a:r>
              <a:rPr lang="ru-RU" sz="53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Награды </a:t>
            </a:r>
            <a:r>
              <a:rPr lang="ru-RU" sz="53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воспитанников, </a:t>
            </a:r>
            <a:r>
              <a:rPr lang="ru-RU" sz="53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2017 </a:t>
            </a:r>
            <a:r>
              <a:rPr lang="ru-RU" sz="53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г</a:t>
            </a:r>
            <a:endParaRPr lang="ru-RU" sz="8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9512" y="2924944"/>
            <a:ext cx="8712968" cy="1800200"/>
          </a:xfrm>
        </p:spPr>
        <p:txBody>
          <a:bodyPr>
            <a:noAutofit/>
          </a:bodyPr>
          <a:lstStyle/>
          <a:p>
            <a:endParaRPr lang="ru-RU" sz="2800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C:\Users\Администратор\Pictures\ControlCenter4\Scan\CCI19012020_0020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98" b="2633"/>
          <a:stretch/>
        </p:blipFill>
        <p:spPr bwMode="auto">
          <a:xfrm>
            <a:off x="179513" y="1124745"/>
            <a:ext cx="2016224" cy="280831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C:\Users\Администратор\Pictures\ControlCenter4\Scan\CCI19012020_0040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7637" y="1124744"/>
            <a:ext cx="2214363" cy="2808313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C:\Users\Администратор\Pictures\ControlCenter4\Scan\CCI19012020_0041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0629" y="4077072"/>
            <a:ext cx="2052228" cy="266429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C:\Users\Администратор\Pictures\ControlCenter4\Scan\CCI19012020_0059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562" y="4077072"/>
            <a:ext cx="1984176" cy="266429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C:\Users\Администратор\Pictures\ControlCenter4\Scan\CCI19012020_0062.jpg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24" b="5870"/>
          <a:stretch/>
        </p:blipFill>
        <p:spPr bwMode="auto">
          <a:xfrm>
            <a:off x="4706357" y="4077072"/>
            <a:ext cx="2025883" cy="26642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 descr="C:\Users\Администратор\Pictures\ControlCenter4\Scan\CCI19012020_0063.jpg"/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24" r="2590" b="5870"/>
          <a:stretch/>
        </p:blipFill>
        <p:spPr bwMode="auto">
          <a:xfrm>
            <a:off x="4698413" y="1124745"/>
            <a:ext cx="2033827" cy="28083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 descr="C:\Users\Администратор\Pictures\ControlCenter4\Scan\CCI19012020_0064.jpg"/>
          <p:cNvPicPr/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9" t="4791" b="6733"/>
          <a:stretch/>
        </p:blipFill>
        <p:spPr bwMode="auto">
          <a:xfrm>
            <a:off x="2483768" y="4077072"/>
            <a:ext cx="2088232" cy="26642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Рисунок 11" descr="C:\Users\Администратор\Pictures\ControlCenter4\Scan\CCI19012020_0065.jpg"/>
          <p:cNvPicPr/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0" t="4790" b="6949"/>
          <a:stretch/>
        </p:blipFill>
        <p:spPr bwMode="auto">
          <a:xfrm>
            <a:off x="6908733" y="1245907"/>
            <a:ext cx="2052228" cy="266429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4053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188640"/>
            <a:ext cx="9144000" cy="1152128"/>
          </a:xfrm>
        </p:spPr>
        <p:txBody>
          <a:bodyPr>
            <a:normAutofit fontScale="90000"/>
          </a:bodyPr>
          <a:lstStyle/>
          <a:p>
            <a:r>
              <a:rPr lang="ru-RU" sz="53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Награды </a:t>
            </a:r>
            <a:r>
              <a:rPr lang="ru-RU" sz="53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воспитанников, </a:t>
            </a:r>
            <a:r>
              <a:rPr lang="ru-RU" sz="53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2018 </a:t>
            </a:r>
            <a:r>
              <a:rPr lang="ru-RU" sz="53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г</a:t>
            </a:r>
            <a:endParaRPr lang="ru-RU" sz="8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9512" y="2924944"/>
            <a:ext cx="8712968" cy="1800200"/>
          </a:xfrm>
        </p:spPr>
        <p:txBody>
          <a:bodyPr>
            <a:noAutofit/>
          </a:bodyPr>
          <a:lstStyle/>
          <a:p>
            <a:endParaRPr lang="ru-RU" sz="2800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C:\Users\Администратор\Pictures\ControlCenter4\Scan\CCI19012020_0039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0" b="2418"/>
          <a:stretch/>
        </p:blipFill>
        <p:spPr bwMode="auto">
          <a:xfrm rot="5400000">
            <a:off x="6405155" y="3900103"/>
            <a:ext cx="1944216" cy="2874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C:\Users\Администратор\Pictures\ControlCenter4\Scan\CCI19012020_0037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33" r="1352"/>
          <a:stretch/>
        </p:blipFill>
        <p:spPr bwMode="auto">
          <a:xfrm rot="5400000">
            <a:off x="755576" y="3933059"/>
            <a:ext cx="1944216" cy="280831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C:\Users\Администратор\Pictures\ControlCenter4\Scan\CCI19012020_0038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2" t="3496" r="3514"/>
          <a:stretch/>
        </p:blipFill>
        <p:spPr bwMode="auto">
          <a:xfrm>
            <a:off x="72472" y="1282466"/>
            <a:ext cx="2123264" cy="276620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C:\Users\Администратор\Pictures\ControlCenter4\Scan\CCI19012020_0035.jp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95" b="3928"/>
          <a:stretch/>
        </p:blipFill>
        <p:spPr bwMode="auto">
          <a:xfrm>
            <a:off x="2335516" y="1282466"/>
            <a:ext cx="2088232" cy="276620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C:\Users\Администратор\Pictures\ControlCenter4\Scan\CCI19012020_0036.jpg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95" r="1352" b="3281"/>
          <a:stretch/>
        </p:blipFill>
        <p:spPr bwMode="auto">
          <a:xfrm>
            <a:off x="6948264" y="1282467"/>
            <a:ext cx="2025652" cy="2766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 descr="C:\Users\Администратор\Pictures\ControlCenter4\Scan\CCI19012020_0026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1" y="4221089"/>
            <a:ext cx="2150720" cy="25695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 descr="C:\Users\Администратор\Pictures\ControlCenter4\Scan\CCI19012020_0023.jpg"/>
          <p:cNvPicPr/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3" b="2201"/>
          <a:stretch/>
        </p:blipFill>
        <p:spPr bwMode="auto">
          <a:xfrm>
            <a:off x="4666857" y="1282467"/>
            <a:ext cx="2064240" cy="276620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92982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188640"/>
            <a:ext cx="9144000" cy="1152128"/>
          </a:xfrm>
        </p:spPr>
        <p:txBody>
          <a:bodyPr>
            <a:normAutofit fontScale="90000"/>
          </a:bodyPr>
          <a:lstStyle/>
          <a:p>
            <a:r>
              <a:rPr lang="ru-RU" sz="53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Награды </a:t>
            </a:r>
            <a:r>
              <a:rPr lang="ru-RU" sz="53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воспитанников, </a:t>
            </a:r>
            <a:r>
              <a:rPr lang="ru-RU" sz="53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2019 </a:t>
            </a:r>
            <a:r>
              <a:rPr lang="ru-RU" sz="53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г</a:t>
            </a:r>
            <a:endParaRPr lang="ru-RU" sz="8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9512" y="2924944"/>
            <a:ext cx="8712968" cy="1800200"/>
          </a:xfrm>
        </p:spPr>
        <p:txBody>
          <a:bodyPr>
            <a:noAutofit/>
          </a:bodyPr>
          <a:lstStyle/>
          <a:p>
            <a:endParaRPr lang="ru-RU" sz="2800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C:\Users\Администратор\Pictures\ControlCenter4\Scan\CCI19012020_0025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2" b="2633"/>
          <a:stretch/>
        </p:blipFill>
        <p:spPr bwMode="auto">
          <a:xfrm>
            <a:off x="32048" y="1268760"/>
            <a:ext cx="2016224" cy="283577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C:\Users\Администратор\Pictures\ControlCenter4\Scan\CCI19012020_0022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0" r="2590"/>
          <a:stretch/>
        </p:blipFill>
        <p:spPr bwMode="auto">
          <a:xfrm>
            <a:off x="2267744" y="1304200"/>
            <a:ext cx="2179703" cy="283577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C:\Users\Администратор\Pictures\ControlCenter4\Scan\CCI19012020_0024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0" r="3822"/>
          <a:stretch/>
        </p:blipFill>
        <p:spPr bwMode="auto">
          <a:xfrm>
            <a:off x="4591464" y="1284768"/>
            <a:ext cx="2050118" cy="283577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C:\Users\Администратор\Pictures\ControlCenter4\Scan\CCI19012020_0027.jp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3" t="2202" b="1770"/>
          <a:stretch/>
        </p:blipFill>
        <p:spPr bwMode="auto">
          <a:xfrm>
            <a:off x="6876256" y="1268760"/>
            <a:ext cx="2051720" cy="2835772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C:\Users\Администратор\Pictures\ControlCenter4\Scan\CCI19012020_0028.jpg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6" t="4036" b="3604"/>
          <a:stretch/>
        </p:blipFill>
        <p:spPr bwMode="auto">
          <a:xfrm rot="5400000">
            <a:off x="6809406" y="4153550"/>
            <a:ext cx="1889394" cy="27797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 descr="C:\Users\Администратор\Pictures\ControlCenter4\Scan\CCI19012020_0029.jpg"/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59" b="3712"/>
          <a:stretch/>
        </p:blipFill>
        <p:spPr bwMode="auto">
          <a:xfrm rot="5400000">
            <a:off x="465739" y="4213820"/>
            <a:ext cx="1938144" cy="28054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 descr="C:\Users\Администратор\Pictures\ControlCenter4\Scan\CCI19012020_0030.jpg"/>
          <p:cNvPicPr/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4"/>
          <a:stretch/>
        </p:blipFill>
        <p:spPr bwMode="auto">
          <a:xfrm rot="5400000">
            <a:off x="3646765" y="4120894"/>
            <a:ext cx="1889397" cy="29425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92982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188640"/>
            <a:ext cx="9144000" cy="1152128"/>
          </a:xfrm>
        </p:spPr>
        <p:txBody>
          <a:bodyPr>
            <a:normAutofit fontScale="90000"/>
          </a:bodyPr>
          <a:lstStyle/>
          <a:p>
            <a:r>
              <a:rPr lang="ru-RU" sz="53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Награды </a:t>
            </a:r>
            <a:r>
              <a:rPr lang="ru-RU" sz="53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воспитанников, </a:t>
            </a:r>
            <a:r>
              <a:rPr lang="ru-RU" sz="53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2019 </a:t>
            </a:r>
            <a:r>
              <a:rPr lang="ru-RU" sz="53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г</a:t>
            </a:r>
            <a:endParaRPr lang="ru-RU" sz="8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9512" y="2924944"/>
            <a:ext cx="8712968" cy="1800200"/>
          </a:xfrm>
        </p:spPr>
        <p:txBody>
          <a:bodyPr>
            <a:noAutofit/>
          </a:bodyPr>
          <a:lstStyle/>
          <a:p>
            <a:endParaRPr lang="ru-RU" sz="2800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C:\Users\Администратор\Pictures\ControlCenter4\Scan\CCI19012020_0031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0" r="2898"/>
          <a:stretch/>
        </p:blipFill>
        <p:spPr bwMode="auto">
          <a:xfrm>
            <a:off x="179512" y="1124744"/>
            <a:ext cx="2164059" cy="280831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C:\Users\Администратор\Pictures\ControlCenter4\Scan\CCI19012020_0032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06"/>
          <a:stretch/>
        </p:blipFill>
        <p:spPr bwMode="auto">
          <a:xfrm>
            <a:off x="4716016" y="1124743"/>
            <a:ext cx="2046630" cy="2808313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C:\Users\Администратор\Pictures\ControlCenter4\Scan\CCI19012020_0034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86" y="4023996"/>
            <a:ext cx="2034109" cy="284540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C:\Users\Администратор\Pictures\ControlCenter4\Scan\CCI19012020_0033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9301" y="1124744"/>
            <a:ext cx="1965155" cy="28083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C:\Users\Администратор\Pictures\ControlCenter4\Scan\CCI20012020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8" b="2933"/>
          <a:stretch/>
        </p:blipFill>
        <p:spPr bwMode="auto">
          <a:xfrm>
            <a:off x="6918116" y="1124743"/>
            <a:ext cx="2137327" cy="2808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Администратор\Pictures\ControlCenter4\Scan\CCI20012020_0001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2352" y="4023996"/>
            <a:ext cx="1994931" cy="2845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Администратор\Pictures\ControlCenter4\Scan\CCI20012020_0002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3" t="2400"/>
          <a:stretch/>
        </p:blipFill>
        <p:spPr bwMode="auto">
          <a:xfrm rot="5400000">
            <a:off x="2714770" y="4041808"/>
            <a:ext cx="1887690" cy="2727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69" b="11186"/>
          <a:stretch/>
        </p:blipFill>
        <p:spPr bwMode="auto">
          <a:xfrm>
            <a:off x="7040284" y="3960482"/>
            <a:ext cx="2015159" cy="29249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92982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620688"/>
            <a:ext cx="7772400" cy="3816424"/>
          </a:xfrm>
        </p:spPr>
        <p:txBody>
          <a:bodyPr>
            <a:normAutofit/>
          </a:bodyPr>
          <a:lstStyle/>
          <a:p>
            <a:r>
              <a:rPr lang="ru-RU" sz="8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8000" b="1" dirty="0" err="1" smtClean="0">
                <a:latin typeface="Times New Roman" pitchFamily="18" charset="0"/>
                <a:cs typeface="Times New Roman" pitchFamily="18" charset="0"/>
              </a:rPr>
              <a:t>Фотофакты</a:t>
            </a:r>
            <a:endParaRPr lang="ru-RU" sz="8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9512" y="836712"/>
            <a:ext cx="8712968" cy="1728192"/>
          </a:xfrm>
        </p:spPr>
        <p:txBody>
          <a:bodyPr>
            <a:noAutofit/>
          </a:bodyPr>
          <a:lstStyle/>
          <a:p>
            <a:endParaRPr lang="ru-RU" sz="2800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6593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708920"/>
            <a:ext cx="7772400" cy="3384376"/>
          </a:xfrm>
        </p:spPr>
        <p:txBody>
          <a:bodyPr>
            <a:normAutofit/>
          </a:bodyPr>
          <a:lstStyle/>
          <a:p>
            <a:r>
              <a:rPr lang="ru-RU" sz="8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8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9512" y="1"/>
            <a:ext cx="8712968" cy="1628799"/>
          </a:xfrm>
        </p:spPr>
        <p:txBody>
          <a:bodyPr>
            <a:noAutofit/>
          </a:bodyPr>
          <a:lstStyle/>
          <a:p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Участие в фестивале «Дорогами войны»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Users\Администратор\Desktop\IMG-20190515-WA000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84" t="48937" r="8751"/>
          <a:stretch/>
        </p:blipFill>
        <p:spPr bwMode="auto">
          <a:xfrm>
            <a:off x="0" y="548680"/>
            <a:ext cx="5724128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Администратор\Desktop\IMG-20190515-WA0004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382"/>
          <a:stretch/>
        </p:blipFill>
        <p:spPr bwMode="auto">
          <a:xfrm>
            <a:off x="2843808" y="3068960"/>
            <a:ext cx="6300193" cy="374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8309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95536" y="1772816"/>
            <a:ext cx="8424936" cy="4320480"/>
          </a:xfrm>
        </p:spPr>
        <p:txBody>
          <a:bodyPr>
            <a:normAutofit/>
          </a:bodyPr>
          <a:lstStyle/>
          <a:p>
            <a:pPr algn="l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Дата рождения : 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05.11.1978 г.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Сведения об образовании: 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высшее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, БПГУ им. В.М. Шукшина, г. 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Бийск</a:t>
            </a:r>
            <a:br>
              <a:rPr lang="ru-RU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Специальность: 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«Педагогика и психология»</a:t>
            </a:r>
            <a:br>
              <a:rPr lang="ru-RU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Квалификация: 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педагог – психолог</a:t>
            </a:r>
            <a:br>
              <a:rPr lang="ru-RU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Педагогический стаж: 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6,6 лет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Квалификационная категория: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воспитатель 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категории</a:t>
            </a:r>
            <a:endParaRPr lang="ru-RU" sz="32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9512" y="836712"/>
            <a:ext cx="8712968" cy="1728192"/>
          </a:xfrm>
        </p:spPr>
        <p:txBody>
          <a:bodyPr>
            <a:noAutofit/>
          </a:bodyPr>
          <a:lstStyle/>
          <a:p>
            <a:r>
              <a:rPr lang="ru-RU" sz="4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Общие сведения</a:t>
            </a:r>
            <a:endParaRPr lang="ru-RU" sz="4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8293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708920"/>
            <a:ext cx="7772400" cy="3384376"/>
          </a:xfrm>
        </p:spPr>
        <p:txBody>
          <a:bodyPr>
            <a:normAutofit/>
          </a:bodyPr>
          <a:lstStyle/>
          <a:p>
            <a:r>
              <a:rPr lang="ru-RU" sz="8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8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9512" y="404664"/>
            <a:ext cx="8712968" cy="1224136"/>
          </a:xfrm>
        </p:spPr>
        <p:txBody>
          <a:bodyPr>
            <a:noAutofit/>
          </a:bodyPr>
          <a:lstStyle/>
          <a:p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Презентация </a:t>
            </a:r>
            <a:r>
              <a:rPr lang="ru-RU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лэпбука</a:t>
            </a: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на семинаре практикуме по Финансовой грамотности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C:\Users\Администратор\Desktop\IMG-20190522-WA002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2132856"/>
            <a:ext cx="4492757" cy="3369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Администратор\Desktop\IMG-20190522-WA001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628799"/>
            <a:ext cx="4078192" cy="5229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8309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708920"/>
            <a:ext cx="7772400" cy="3384376"/>
          </a:xfrm>
        </p:spPr>
        <p:txBody>
          <a:bodyPr>
            <a:normAutofit/>
          </a:bodyPr>
          <a:lstStyle/>
          <a:p>
            <a:r>
              <a:rPr lang="ru-RU" sz="8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8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9512" y="1"/>
            <a:ext cx="8712968" cy="1628799"/>
          </a:xfrm>
        </p:spPr>
        <p:txBody>
          <a:bodyPr>
            <a:noAutofit/>
          </a:bodyPr>
          <a:lstStyle/>
          <a:p>
            <a:r>
              <a:rPr lang="ru-RU" sz="2800" b="1" kern="50" dirty="0" smtClean="0">
                <a:solidFill>
                  <a:schemeClr val="tx1"/>
                </a:solidFill>
                <a:latin typeface="Times New Roman"/>
                <a:ea typeface="Lucida Sans Unicode"/>
                <a:cs typeface="Mangal"/>
              </a:rPr>
              <a:t>Выступление на педсовет </a:t>
            </a:r>
            <a:r>
              <a:rPr lang="ru-RU" sz="2800" b="1" kern="50" dirty="0">
                <a:solidFill>
                  <a:schemeClr val="tx1"/>
                </a:solidFill>
                <a:latin typeface="Times New Roman"/>
                <a:ea typeface="Lucida Sans Unicode"/>
                <a:cs typeface="Mangal"/>
              </a:rPr>
              <a:t>по теме: «Развитие речи дошкольников», доклад презентации «</a:t>
            </a:r>
            <a:r>
              <a:rPr lang="ru-RU" sz="2800" b="1" dirty="0">
                <a:solidFill>
                  <a:schemeClr val="tx1"/>
                </a:solidFill>
                <a:latin typeface="Times New Roman"/>
                <a:ea typeface="+mj-ea"/>
              </a:rPr>
              <a:t>Развитие связной речи у детей дошкольного возраста</a:t>
            </a:r>
            <a:r>
              <a:rPr lang="ru-RU" sz="2800" b="1" dirty="0" smtClean="0">
                <a:solidFill>
                  <a:schemeClr val="tx1"/>
                </a:solidFill>
                <a:latin typeface="Times New Roman"/>
                <a:ea typeface="+mj-ea"/>
              </a:rPr>
              <a:t>»</a:t>
            </a:r>
            <a:endParaRPr lang="ru-RU" sz="2800" b="1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C:\Users\Администратор\Desktop\20191213_11231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32914"/>
            <a:ext cx="4535488" cy="5499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Администратор\Desktop\IMG-20191212-WA000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4808" y="1307794"/>
            <a:ext cx="4572000" cy="5525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Администратор\Desktop\IMG-20190522-WA001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56776" y="1332915"/>
            <a:ext cx="2843808" cy="3791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6593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708920"/>
            <a:ext cx="7772400" cy="3384376"/>
          </a:xfrm>
        </p:spPr>
        <p:txBody>
          <a:bodyPr>
            <a:normAutofit/>
          </a:bodyPr>
          <a:lstStyle/>
          <a:p>
            <a:r>
              <a:rPr lang="ru-RU" sz="8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8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 descr="C:\Users\Администратор\Desktop\IMG-20200131-WA000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72000" cy="3506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436096" y="4149080"/>
            <a:ext cx="3456384" cy="2304256"/>
          </a:xfrm>
        </p:spPr>
        <p:txBody>
          <a:bodyPr>
            <a:noAutofit/>
          </a:bodyPr>
          <a:lstStyle/>
          <a:p>
            <a:r>
              <a:rPr lang="ru-RU" sz="4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Курсы    </a:t>
            </a:r>
            <a:r>
              <a:rPr lang="ru-RU" sz="4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2020год </a:t>
            </a:r>
            <a:endParaRPr lang="ru-RU" sz="4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Администратор\Desktop\IMG-20200202-WA0000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91" t="22619" r="15835" b="15057"/>
          <a:stretch/>
        </p:blipFill>
        <p:spPr bwMode="auto">
          <a:xfrm>
            <a:off x="4572000" y="0"/>
            <a:ext cx="4572000" cy="3506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Администратор\Desktop\IMG-20200202-WA000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06761"/>
            <a:ext cx="5220072" cy="3351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2798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708920"/>
            <a:ext cx="7772400" cy="3384376"/>
          </a:xfrm>
        </p:spPr>
        <p:txBody>
          <a:bodyPr>
            <a:normAutofit/>
          </a:bodyPr>
          <a:lstStyle/>
          <a:p>
            <a:r>
              <a:rPr lang="ru-RU" sz="8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8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95536" y="188640"/>
            <a:ext cx="4896544" cy="1440160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Конкурс чтецов «Осенняя пора очей очарованье…»</a:t>
            </a:r>
            <a:endParaRPr lang="ru-RU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C:\Users\Администратор\Desktop\Новая папка\IMG-20191120-WA001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4056" y="12561"/>
            <a:ext cx="3707904" cy="4943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Администратор\Desktop\Новая папка\IMG-20191120-WA0017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90" r="36725" b="13925"/>
          <a:stretch/>
        </p:blipFill>
        <p:spPr bwMode="auto">
          <a:xfrm>
            <a:off x="700712" y="1141678"/>
            <a:ext cx="1890544" cy="2843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Администратор\Desktop\Новая папка\IMG-20191120-WA0013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10" r="41939" b="5681"/>
          <a:stretch/>
        </p:blipFill>
        <p:spPr bwMode="auto">
          <a:xfrm>
            <a:off x="2843808" y="1141678"/>
            <a:ext cx="1869729" cy="3068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Администратор\Desktop\Новая папка\IMG-20191120-WA0030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63" r="17656" b="10340"/>
          <a:stretch/>
        </p:blipFill>
        <p:spPr bwMode="auto">
          <a:xfrm>
            <a:off x="2288" y="3429001"/>
            <a:ext cx="6558384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8309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708920"/>
            <a:ext cx="7772400" cy="3384376"/>
          </a:xfrm>
        </p:spPr>
        <p:txBody>
          <a:bodyPr>
            <a:normAutofit/>
          </a:bodyPr>
          <a:lstStyle/>
          <a:p>
            <a:r>
              <a:rPr lang="ru-RU" sz="8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8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9512" y="692696"/>
            <a:ext cx="4703506" cy="1440160"/>
          </a:xfrm>
        </p:spPr>
        <p:txBody>
          <a:bodyPr>
            <a:noAutofit/>
          </a:bodyPr>
          <a:lstStyle/>
          <a:p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Творческая мастерская на «День матери»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 descr="C:\Users\Администратор\Desktop\Новая папка\20181128_08083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7562" y="3874776"/>
            <a:ext cx="3936438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Администратор\Desktop\Новая папка\20181122_17111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92896"/>
            <a:ext cx="5159342" cy="3951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Администратор\Desktop\Новая папка\20181122_17112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3018" y="569337"/>
            <a:ext cx="4260982" cy="3348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8309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708920"/>
            <a:ext cx="7772400" cy="3384376"/>
          </a:xfrm>
        </p:spPr>
        <p:txBody>
          <a:bodyPr>
            <a:normAutofit/>
          </a:bodyPr>
          <a:lstStyle/>
          <a:p>
            <a:r>
              <a:rPr lang="ru-RU" sz="8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8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9512" y="764704"/>
            <a:ext cx="5256584" cy="864096"/>
          </a:xfrm>
        </p:spPr>
        <p:txBody>
          <a:bodyPr>
            <a:noAutofit/>
          </a:bodyPr>
          <a:lstStyle/>
          <a:p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Беседы с детьми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1" name="Picture 3" descr="C:\Users\Администратор\Desktop\Новая папка\20190515_08141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14"/>
          <a:stretch/>
        </p:blipFill>
        <p:spPr bwMode="auto">
          <a:xfrm rot="5400000">
            <a:off x="-17740" y="1736813"/>
            <a:ext cx="3419856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Администратор\Desktop\Новая папка\IMG_5579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65"/>
          <a:stretch/>
        </p:blipFill>
        <p:spPr bwMode="auto">
          <a:xfrm>
            <a:off x="2750072" y="2900130"/>
            <a:ext cx="3643856" cy="3936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C:\Users\Администратор\Desktop\Новая папка\IMG_558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2669" y="34281"/>
            <a:ext cx="2911331" cy="3881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4703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88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708920"/>
            <a:ext cx="7772400" cy="3384376"/>
          </a:xfrm>
        </p:spPr>
        <p:txBody>
          <a:bodyPr>
            <a:normAutofit/>
          </a:bodyPr>
          <a:lstStyle/>
          <a:p>
            <a:r>
              <a:rPr lang="ru-RU" sz="8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8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9512" y="188640"/>
            <a:ext cx="8712968" cy="936104"/>
          </a:xfrm>
        </p:spPr>
        <p:txBody>
          <a:bodyPr>
            <a:noAutofit/>
          </a:bodyPr>
          <a:lstStyle/>
          <a:p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Беседа – экскурсия по ПДД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 descr="C:\Users\Администратор\Desktop\Новая папка\20190920_10194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80728"/>
            <a:ext cx="4416491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Администратор\Desktop\Новая папка\20190920_10202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6491" y="973856"/>
            <a:ext cx="4727509" cy="3319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Администратор\Desktop\Новая папка\20190920_10400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267744" y="3432457"/>
            <a:ext cx="4608512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4703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708920"/>
            <a:ext cx="7772400" cy="3384376"/>
          </a:xfrm>
        </p:spPr>
        <p:txBody>
          <a:bodyPr>
            <a:normAutofit/>
          </a:bodyPr>
          <a:lstStyle/>
          <a:p>
            <a:r>
              <a:rPr lang="ru-RU" sz="8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8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9512" y="620688"/>
            <a:ext cx="4115949" cy="1728192"/>
          </a:xfrm>
        </p:spPr>
        <p:txBody>
          <a:bodyPr>
            <a:noAutofit/>
          </a:bodyPr>
          <a:lstStyle/>
          <a:p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Экскурсия в этнографический музей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 descr="C:\Users\Администратор\Desktop\Новая папка\20190927_10301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6863" y="2896920"/>
            <a:ext cx="4177746" cy="374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Администратор\Desktop\Новая папка\20190927_10530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461" y="3456385"/>
            <a:ext cx="4848539" cy="3401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:\Users\Администратор\Desktop\Новая папка\20190927_11103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461" y="1"/>
            <a:ext cx="4848539" cy="3212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4703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96"/>
            <a:ext cx="924932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0"/>
            <a:ext cx="3907394" cy="548679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Наши праздники</a:t>
            </a:r>
            <a:endParaRPr lang="ru-RU" sz="3600" dirty="0"/>
          </a:p>
        </p:txBody>
      </p:sp>
      <p:pic>
        <p:nvPicPr>
          <p:cNvPr id="10242" name="Picture 2" descr="C:\Users\Администратор\Desktop\Новая папка\20181005_00311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5" y="3062578"/>
            <a:ext cx="4559829" cy="3795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Администратор\Desktop\Новая папка\20200120_105357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15"/>
          <a:stretch/>
        </p:blipFill>
        <p:spPr bwMode="auto">
          <a:xfrm rot="5400000">
            <a:off x="107244" y="1917093"/>
            <a:ext cx="4123938" cy="3835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C:\Users\Администратор\Desktop\Новая папка\IMG-20191128-WA001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21632"/>
            <a:ext cx="4559829" cy="3081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0687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708920"/>
            <a:ext cx="7772400" cy="3384376"/>
          </a:xfrm>
        </p:spPr>
        <p:txBody>
          <a:bodyPr>
            <a:normAutofit/>
          </a:bodyPr>
          <a:lstStyle/>
          <a:p>
            <a:r>
              <a:rPr lang="ru-RU" sz="8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8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9512" y="764704"/>
            <a:ext cx="5256584" cy="864096"/>
          </a:xfrm>
        </p:spPr>
        <p:txBody>
          <a:bodyPr>
            <a:noAutofit/>
          </a:bodyPr>
          <a:lstStyle/>
          <a:p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Жизнь группы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6" name="Picture 2" descr="C:\Users\Администратор\Desktop\Новая папка\20190517_11071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6" t="10623" r="-4066" b="3385"/>
          <a:stretch/>
        </p:blipFill>
        <p:spPr bwMode="auto">
          <a:xfrm>
            <a:off x="-18272" y="2212848"/>
            <a:ext cx="5652120" cy="4645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Users\Администратор\Desktop\Новая папка\20180810_091538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90" r="3553" b="5269"/>
          <a:stretch/>
        </p:blipFill>
        <p:spPr bwMode="auto">
          <a:xfrm>
            <a:off x="4355976" y="0"/>
            <a:ext cx="4788024" cy="3861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9" name="Picture 5" descr="C:\Users\Администратор\Desktop\Новая папка\20190214_09300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3861047"/>
            <a:ext cx="3707904" cy="2996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7869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1"/>
            <a:ext cx="9144000" cy="836711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latin typeface="Times New Roman"/>
                <a:ea typeface="Times New Roman"/>
              </a:rPr>
              <a:t>Результаты </a:t>
            </a:r>
            <a:r>
              <a:rPr lang="ru-RU" sz="4000" b="1" dirty="0">
                <a:latin typeface="Times New Roman"/>
                <a:ea typeface="Times New Roman"/>
              </a:rPr>
              <a:t>своей  работы</a:t>
            </a: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7504" y="692696"/>
            <a:ext cx="8928992" cy="5904656"/>
          </a:xfrm>
        </p:spPr>
        <p:txBody>
          <a:bodyPr>
            <a:noAutofit/>
          </a:bodyPr>
          <a:lstStyle/>
          <a:p>
            <a:pPr marR="180340" indent="44958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В своей  непосредственно-образовательной деятельности активно использую современные образовательные технологии, являющиеся важнейшим фактором обогащения интеллектуального и эмоционального развития ребенка.</a:t>
            </a:r>
          </a:p>
          <a:p>
            <a:pPr marR="180340" indent="449580" algn="just">
              <a:spcBef>
                <a:spcPts val="0"/>
              </a:spcBef>
              <a:spcAft>
                <a:spcPts val="0"/>
              </a:spcAft>
            </a:pP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Использую </a:t>
            </a:r>
            <a:r>
              <a:rPr lang="ru-RU" sz="2000" dirty="0" err="1">
                <a:solidFill>
                  <a:schemeClr val="tx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здоровьесберегающие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 технологии, направленные на сохранение и укрепление как физического, так и психического здоровья детей, через различные гимнастики, хождение по тропе здоровья, созданную совместно с родителями.</a:t>
            </a:r>
          </a:p>
          <a:p>
            <a:pPr lvl="0" algn="just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Повышаю свой  уровень самообразования через повышение квалификации, активное участие в педагогических советах, мастер - классах,  семинарах. 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Разработала НОД: «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Путешествие за Цветиком - </a:t>
            </a:r>
            <a:r>
              <a:rPr lang="ru-RU" sz="2000" dirty="0" err="1">
                <a:solidFill>
                  <a:schemeClr val="tx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Семицветиком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», «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Путешествие 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в сказку «Царевна-лягушка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»,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«Доброе дело», </a:t>
            </a:r>
            <a:r>
              <a:rPr lang="ru-RU" sz="2000" kern="1800" dirty="0" err="1" smtClean="0">
                <a:solidFill>
                  <a:schemeClr val="tx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кматематический</a:t>
            </a:r>
            <a:r>
              <a:rPr lang="ru-RU" sz="2000" kern="1800" dirty="0" smtClean="0">
                <a:solidFill>
                  <a:schemeClr val="tx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вест  </a:t>
            </a:r>
            <a:r>
              <a:rPr lang="ru-RU" sz="2000" kern="1800" dirty="0">
                <a:solidFill>
                  <a:schemeClr val="tx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для детей 4-5 </a:t>
            </a:r>
            <a:r>
              <a:rPr lang="ru-RU" sz="2000" kern="1800" dirty="0" smtClean="0">
                <a:solidFill>
                  <a:schemeClr val="tx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лет «Поможем белочке», 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«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Волшебный мешочек  звуков»;  </a:t>
            </a:r>
            <a:r>
              <a:rPr lang="ru-RU" sz="2000" dirty="0" smtClean="0">
                <a:solidFill>
                  <a:schemeClr val="tx1"/>
                </a:solidFill>
                <a:latin typeface="Times New Roman"/>
                <a:ea typeface="Times New Roman"/>
              </a:rPr>
              <a:t>проекты</a:t>
            </a:r>
            <a:r>
              <a:rPr lang="ru-RU" sz="2000" dirty="0">
                <a:solidFill>
                  <a:schemeClr val="tx1"/>
                </a:solidFill>
                <a:latin typeface="Times New Roman"/>
                <a:ea typeface="Times New Roman"/>
              </a:rPr>
              <a:t>: </a:t>
            </a:r>
            <a:r>
              <a:rPr lang="ru-RU" sz="2000" dirty="0" smtClean="0">
                <a:solidFill>
                  <a:schemeClr val="tx1"/>
                </a:solidFill>
                <a:latin typeface="Times New Roman"/>
                <a:ea typeface="Times New Roman"/>
              </a:rPr>
              <a:t>«Хлеб – всему  голова», «Моя Родина Россия», «</a:t>
            </a:r>
            <a:r>
              <a:rPr lang="ru-RU" sz="2000" dirty="0" smtClean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Взаимосвязь </a:t>
            </a:r>
            <a:r>
              <a:rPr lang="ru-RU" sz="20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развития речи и мелкой моторики рук детей младшего дошкольного </a:t>
            </a:r>
            <a:r>
              <a:rPr lang="ru-RU" sz="2000" dirty="0" smtClean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возраста», «Волшебные ножницы</a:t>
            </a:r>
            <a:r>
              <a:rPr lang="ru-RU" sz="2000" dirty="0" smtClean="0">
                <a:solidFill>
                  <a:schemeClr val="tx1"/>
                </a:solidFill>
                <a:latin typeface="Times New Roman"/>
                <a:ea typeface="Times New Roman"/>
              </a:rPr>
              <a:t>»; развлечения</a:t>
            </a:r>
            <a:r>
              <a:rPr lang="ru-RU" sz="2000" dirty="0">
                <a:solidFill>
                  <a:schemeClr val="tx1"/>
                </a:solidFill>
                <a:latin typeface="Times New Roman"/>
                <a:ea typeface="Times New Roman"/>
              </a:rPr>
              <a:t>: </a:t>
            </a:r>
            <a:r>
              <a:rPr lang="ru-RU" sz="2000" dirty="0" smtClean="0">
                <a:solidFill>
                  <a:schemeClr val="tx1"/>
                </a:solidFill>
                <a:latin typeface="Times New Roman"/>
                <a:ea typeface="Times New Roman"/>
              </a:rPr>
              <a:t>«Мы с мамой волшебники», «День матери», «Конкурс чтецов», и др.</a:t>
            </a:r>
            <a:r>
              <a:rPr lang="ru-RU" sz="2000" dirty="0" smtClean="0">
                <a:solidFill>
                  <a:prstClr val="black"/>
                </a:solidFill>
                <a:latin typeface="Times New Roman"/>
                <a:ea typeface="Times New Roman"/>
              </a:rPr>
              <a:t>; создала </a:t>
            </a:r>
            <a:r>
              <a:rPr lang="ru-RU" sz="2000" dirty="0" err="1">
                <a:solidFill>
                  <a:prstClr val="black"/>
                </a:solidFill>
                <a:latin typeface="Times New Roman"/>
                <a:ea typeface="Times New Roman"/>
              </a:rPr>
              <a:t>лепбук</a:t>
            </a:r>
            <a:r>
              <a:rPr lang="ru-RU" sz="2000" dirty="0">
                <a:solidFill>
                  <a:prstClr val="black"/>
                </a:solidFill>
                <a:latin typeface="Times New Roman"/>
                <a:ea typeface="Times New Roman"/>
              </a:rPr>
              <a:t> «Нетрадиционные техники рисования», «ПДД» «</a:t>
            </a:r>
            <a:r>
              <a:rPr lang="ru-RU" sz="2000" dirty="0" err="1" smtClean="0">
                <a:solidFill>
                  <a:prstClr val="black"/>
                </a:solidFill>
                <a:latin typeface="Times New Roman"/>
                <a:ea typeface="Times New Roman"/>
              </a:rPr>
              <a:t>Эные</a:t>
            </a:r>
            <a:r>
              <a:rPr lang="ru-RU" sz="2000" dirty="0" smtClean="0">
                <a:solidFill>
                  <a:prstClr val="black"/>
                </a:solidFill>
                <a:latin typeface="Times New Roman"/>
                <a:ea typeface="Times New Roman"/>
              </a:rPr>
              <a:t> экономисты».</a:t>
            </a:r>
            <a:endParaRPr lang="ru-RU" sz="2000" dirty="0">
              <a:solidFill>
                <a:prstClr val="black"/>
              </a:solidFill>
              <a:latin typeface="Times New Roman"/>
              <a:ea typeface="Times New Roman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2000" dirty="0" smtClean="0">
                <a:solidFill>
                  <a:schemeClr val="tx1"/>
                </a:solidFill>
                <a:latin typeface="Times New Roman"/>
                <a:ea typeface="Times New Roman"/>
              </a:rPr>
              <a:t> </a:t>
            </a:r>
            <a:endParaRPr lang="ru-RU" sz="2000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1430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1"/>
            <a:ext cx="9144000" cy="764703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latin typeface="Times New Roman"/>
                <a:ea typeface="Times New Roman"/>
              </a:rPr>
              <a:t>Результаты </a:t>
            </a:r>
            <a:r>
              <a:rPr lang="ru-RU" sz="4000" b="1" dirty="0">
                <a:latin typeface="Times New Roman"/>
                <a:ea typeface="Times New Roman"/>
              </a:rPr>
              <a:t>своей  работы</a:t>
            </a: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9512" y="836712"/>
            <a:ext cx="8712968" cy="5688632"/>
          </a:xfrm>
        </p:spPr>
        <p:txBody>
          <a:bodyPr>
            <a:noAutofit/>
          </a:bodyPr>
          <a:lstStyle/>
          <a:p>
            <a:pPr lvl="0" algn="just">
              <a:lnSpc>
                <a:spcPct val="115000"/>
              </a:lnSpc>
              <a:spcBef>
                <a:spcPts val="0"/>
              </a:spcBef>
            </a:pPr>
            <a:r>
              <a:rPr lang="ru-RU" sz="2000" dirty="0">
                <a:solidFill>
                  <a:prstClr val="black"/>
                </a:solidFill>
                <a:latin typeface="Times New Roman"/>
                <a:ea typeface="Times New Roman"/>
              </a:rPr>
              <a:t>В связи с этим мною разработаны картотеки: бесед, </a:t>
            </a:r>
            <a:r>
              <a:rPr lang="ru-RU" sz="2000" dirty="0" smtClean="0">
                <a:solidFill>
                  <a:prstClr val="black"/>
                </a:solidFill>
                <a:latin typeface="Times New Roman"/>
                <a:ea typeface="Times New Roman"/>
              </a:rPr>
              <a:t>папки передвижки; дидактических</a:t>
            </a:r>
            <a:r>
              <a:rPr lang="ru-RU" sz="2000" dirty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r>
              <a:rPr lang="ru-RU" sz="2000" dirty="0" smtClean="0">
                <a:solidFill>
                  <a:prstClr val="black"/>
                </a:solidFill>
                <a:latin typeface="Times New Roman"/>
                <a:ea typeface="Times New Roman"/>
              </a:rPr>
              <a:t>игр; </a:t>
            </a:r>
            <a:r>
              <a:rPr lang="ru-RU" sz="2000" dirty="0">
                <a:solidFill>
                  <a:prstClr val="black"/>
                </a:solidFill>
                <a:latin typeface="Times New Roman"/>
                <a:ea typeface="Times New Roman"/>
              </a:rPr>
              <a:t>консультации для родителей «Развитие творческих способностей», «Пальчиковые игры для детей», </a:t>
            </a:r>
            <a:r>
              <a:rPr lang="ru-RU" sz="2000" dirty="0" smtClean="0">
                <a:solidFill>
                  <a:prstClr val="black"/>
                </a:solidFill>
                <a:latin typeface="Times New Roman"/>
                <a:ea typeface="Times New Roman"/>
              </a:rPr>
              <a:t>«Нетрадиционные </a:t>
            </a:r>
            <a:r>
              <a:rPr lang="ru-RU" sz="2000" dirty="0">
                <a:solidFill>
                  <a:prstClr val="black"/>
                </a:solidFill>
                <a:latin typeface="Times New Roman"/>
                <a:ea typeface="Times New Roman"/>
              </a:rPr>
              <a:t>техники аппликации», «Моя Родина Россия», </a:t>
            </a:r>
            <a:r>
              <a:rPr lang="ru-RU" sz="2000" dirty="0" smtClean="0">
                <a:solidFill>
                  <a:prstClr val="black"/>
                </a:solidFill>
                <a:latin typeface="Times New Roman"/>
                <a:ea typeface="Times New Roman"/>
              </a:rPr>
              <a:t>«Права </a:t>
            </a:r>
            <a:r>
              <a:rPr lang="ru-RU" sz="2000" dirty="0">
                <a:solidFill>
                  <a:prstClr val="black"/>
                </a:solidFill>
                <a:latin typeface="Times New Roman"/>
                <a:ea typeface="Times New Roman"/>
              </a:rPr>
              <a:t>ребенка» и др.; </a:t>
            </a:r>
            <a:r>
              <a:rPr lang="ru-RU" sz="2000" dirty="0" smtClean="0">
                <a:solidFill>
                  <a:prstClr val="black"/>
                </a:solidFill>
                <a:latin typeface="Times New Roman"/>
                <a:ea typeface="Times New Roman"/>
              </a:rPr>
              <a:t>Активно </a:t>
            </a:r>
            <a:r>
              <a:rPr lang="ru-RU" sz="2000" dirty="0">
                <a:solidFill>
                  <a:prstClr val="black"/>
                </a:solidFill>
                <a:latin typeface="Times New Roman"/>
                <a:ea typeface="Times New Roman"/>
              </a:rPr>
              <a:t>взаимодействую с педагогами детского сада. Делюсь опытом своей работы по самообразованию с коллегами через презентации, доклады, разработки игр и </a:t>
            </a:r>
            <a:r>
              <a:rPr lang="ru-RU" sz="2000" dirty="0" smtClean="0">
                <a:solidFill>
                  <a:prstClr val="black"/>
                </a:solidFill>
                <a:latin typeface="Times New Roman"/>
                <a:ea typeface="Times New Roman"/>
              </a:rPr>
              <a:t>др.</a:t>
            </a:r>
          </a:p>
          <a:p>
            <a:pPr algn="just">
              <a:lnSpc>
                <a:spcPct val="115000"/>
              </a:lnSpc>
              <a:spcBef>
                <a:spcPts val="240"/>
              </a:spcBef>
              <a:spcAft>
                <a:spcPts val="240"/>
              </a:spcAft>
            </a:pPr>
            <a:r>
              <a:rPr lang="ru-RU" sz="2000" dirty="0" smtClean="0">
                <a:solidFill>
                  <a:schemeClr val="tx1"/>
                </a:solidFill>
                <a:latin typeface="Times New Roman"/>
                <a:ea typeface="Times New Roman"/>
                <a:cs typeface="Calibri"/>
              </a:rPr>
              <a:t>Постоянно повышаю профессиональную компетентность через курсы повышения квалификации, участвую в педагогических советах, семинарах: консультация для воспитателей: семинар; </a:t>
            </a:r>
            <a:r>
              <a:rPr lang="ru-RU" sz="2000" dirty="0">
                <a:solidFill>
                  <a:prstClr val="black"/>
                </a:solidFill>
                <a:latin typeface="Times New Roman"/>
                <a:ea typeface="Times New Roman"/>
                <a:cs typeface="Calibri"/>
              </a:rPr>
              <a:t>консультация для воспитателей</a:t>
            </a:r>
            <a:r>
              <a:rPr lang="ru-RU" sz="2000" dirty="0" smtClean="0">
                <a:solidFill>
                  <a:prstClr val="black"/>
                </a:solidFill>
                <a:latin typeface="Times New Roman"/>
                <a:ea typeface="Times New Roman"/>
                <a:cs typeface="Calibri"/>
              </a:rPr>
              <a:t>:</a:t>
            </a:r>
          </a:p>
          <a:p>
            <a:pPr algn="just">
              <a:lnSpc>
                <a:spcPct val="115000"/>
              </a:lnSpc>
              <a:spcBef>
                <a:spcPts val="240"/>
              </a:spcBef>
              <a:spcAft>
                <a:spcPts val="240"/>
              </a:spcAft>
            </a:pPr>
            <a:r>
              <a:rPr lang="ru-RU" sz="2000" dirty="0" smtClean="0">
                <a:solidFill>
                  <a:prstClr val="black"/>
                </a:solidFill>
                <a:latin typeface="Times New Roman"/>
                <a:ea typeface="Times New Roman"/>
                <a:cs typeface="Calibri"/>
              </a:rPr>
              <a:t>«</a:t>
            </a:r>
            <a:r>
              <a:rPr lang="ru-RU" sz="2000" dirty="0">
                <a:solidFill>
                  <a:prstClr val="black"/>
                </a:solidFill>
                <a:latin typeface="Times New Roman"/>
                <a:ea typeface="Times New Roman"/>
                <a:cs typeface="Calibri"/>
              </a:rPr>
              <a:t>Оформление книжного уголка в группах ДОУ в соответствии с ФГОС» </a:t>
            </a:r>
            <a:r>
              <a:rPr lang="ru-RU" sz="2000" dirty="0" smtClean="0">
                <a:solidFill>
                  <a:prstClr val="black"/>
                </a:solidFill>
                <a:latin typeface="Times New Roman"/>
                <a:ea typeface="Times New Roman"/>
                <a:cs typeface="Calibri"/>
              </a:rPr>
              <a:t>2015 </a:t>
            </a:r>
            <a:r>
              <a:rPr lang="ru-RU" sz="2000" dirty="0">
                <a:solidFill>
                  <a:prstClr val="black"/>
                </a:solidFill>
                <a:latin typeface="Times New Roman"/>
                <a:ea typeface="Times New Roman"/>
                <a:cs typeface="Calibri"/>
              </a:rPr>
              <a:t>г</a:t>
            </a:r>
            <a:r>
              <a:rPr lang="ru-RU" sz="2000" dirty="0" smtClean="0">
                <a:solidFill>
                  <a:prstClr val="black"/>
                </a:solidFill>
                <a:latin typeface="Times New Roman"/>
                <a:ea typeface="Times New Roman"/>
                <a:cs typeface="Calibri"/>
              </a:rPr>
              <a:t>.; презентация </a:t>
            </a:r>
            <a:r>
              <a:rPr lang="ru-RU" sz="2000" dirty="0" err="1" smtClean="0">
                <a:solidFill>
                  <a:prstClr val="black"/>
                </a:solidFill>
                <a:latin typeface="Times New Roman"/>
                <a:ea typeface="Times New Roman"/>
                <a:cs typeface="Calibri"/>
              </a:rPr>
              <a:t>лепбука</a:t>
            </a:r>
            <a:r>
              <a:rPr lang="ru-RU" sz="2000" dirty="0" smtClean="0">
                <a:solidFill>
                  <a:prstClr val="black"/>
                </a:solidFill>
                <a:latin typeface="Times New Roman"/>
                <a:ea typeface="Times New Roman"/>
                <a:cs typeface="Calibri"/>
              </a:rPr>
              <a:t> на семинаре «Финансовая грамотность», 2019г. </a:t>
            </a:r>
            <a:r>
              <a:rPr lang="ru-RU" sz="2000" dirty="0" smtClean="0">
                <a:solidFill>
                  <a:schemeClr val="tx1"/>
                </a:solidFill>
                <a:latin typeface="Times New Roman"/>
                <a:ea typeface="Times New Roman"/>
                <a:cs typeface="Calibri"/>
              </a:rPr>
              <a:t>выступление на педагогическом совете «Речевое развитие» с докладом «Развитие связной речи для детей дошкольного возраста» 2020 г., и др. В </a:t>
            </a:r>
            <a:r>
              <a:rPr lang="ru-RU" sz="2000" dirty="0">
                <a:solidFill>
                  <a:schemeClr val="tx1"/>
                </a:solidFill>
                <a:latin typeface="Times New Roman"/>
                <a:ea typeface="Times New Roman"/>
                <a:cs typeface="Calibri"/>
              </a:rPr>
              <a:t>педагогической деятельности постоянно использую интернет - ресурсы, ИКТ (презентации, музыкальные произведения, видеофильмы и др.).</a:t>
            </a:r>
            <a:endParaRPr lang="ru-RU" sz="1600" dirty="0">
              <a:solidFill>
                <a:schemeClr val="tx1"/>
              </a:solidFill>
              <a:ea typeface="Times New Roman"/>
              <a:cs typeface="Calibri"/>
            </a:endParaRPr>
          </a:p>
          <a:p>
            <a:pPr lvl="0" algn="just">
              <a:lnSpc>
                <a:spcPct val="115000"/>
              </a:lnSpc>
              <a:spcAft>
                <a:spcPts val="1000"/>
              </a:spcAft>
            </a:pPr>
            <a:endParaRPr lang="ru-RU" sz="2000" dirty="0">
              <a:solidFill>
                <a:prstClr val="black"/>
              </a:solidFill>
              <a:latin typeface="Times New Roman"/>
              <a:ea typeface="Times New Roman"/>
            </a:endParaRPr>
          </a:p>
          <a:p>
            <a:endParaRPr lang="ru-RU" sz="2800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5780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"/>
            <a:ext cx="7772400" cy="1628800"/>
          </a:xfrm>
        </p:spPr>
        <p:txBody>
          <a:bodyPr>
            <a:normAutofit/>
          </a:bodyPr>
          <a:lstStyle/>
          <a:p>
            <a:r>
              <a:rPr lang="ru-RU" sz="8000" b="1" dirty="0" smtClean="0">
                <a:latin typeface="Times New Roman" pitchFamily="18" charset="0"/>
                <a:cs typeface="Times New Roman" pitchFamily="18" charset="0"/>
              </a:rPr>
              <a:t> Образование</a:t>
            </a:r>
            <a:endParaRPr lang="ru-RU" sz="8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9512" y="3861048"/>
            <a:ext cx="8712968" cy="2304256"/>
          </a:xfrm>
        </p:spPr>
        <p:txBody>
          <a:bodyPr>
            <a:noAutofit/>
          </a:bodyPr>
          <a:lstStyle/>
          <a:p>
            <a:endParaRPr lang="ru-RU" sz="2800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C:\Users\Администратор\Pictures\ControlCenter4\Scan\CCI19012020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835696" y="-315414"/>
            <a:ext cx="5328589" cy="864095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98481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404664"/>
            <a:ext cx="7772400" cy="1296144"/>
          </a:xfrm>
        </p:spPr>
        <p:txBody>
          <a:bodyPr>
            <a:normAutofit fontScale="90000"/>
          </a:bodyPr>
          <a:lstStyle/>
          <a:p>
            <a:r>
              <a:rPr lang="ru-RU" sz="8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6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Сведения о повышении квалификации</a:t>
            </a:r>
            <a:endParaRPr lang="ru-RU" sz="8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9512" y="3861048"/>
            <a:ext cx="8712968" cy="2232248"/>
          </a:xfrm>
        </p:spPr>
        <p:txBody>
          <a:bodyPr>
            <a:noAutofit/>
          </a:bodyPr>
          <a:lstStyle/>
          <a:p>
            <a:endParaRPr lang="ru-RU" sz="2800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6027" y="2420888"/>
            <a:ext cx="6048375" cy="4243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Рисунок 5" descr="C:\Users\Администратор\Pictures\ControlCenter4\Scan\CCI19012020_0001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55341" y="1085019"/>
            <a:ext cx="4033060" cy="569668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70726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16632"/>
            <a:ext cx="7772400" cy="1440160"/>
          </a:xfrm>
        </p:spPr>
        <p:txBody>
          <a:bodyPr>
            <a:normAutofit fontScale="90000"/>
          </a:bodyPr>
          <a:lstStyle/>
          <a:p>
            <a:r>
              <a:rPr lang="ru-RU" sz="8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6000" b="1" dirty="0" smtClean="0">
                <a:latin typeface="Times New Roman" pitchFamily="18" charset="0"/>
                <a:cs typeface="Times New Roman" pitchFamily="18" charset="0"/>
              </a:rPr>
              <a:t>Сведения о повышении квалификации</a:t>
            </a:r>
            <a:endParaRPr lang="ru-RU" sz="6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9512" y="4221088"/>
            <a:ext cx="8712968" cy="2088232"/>
          </a:xfrm>
        </p:spPr>
        <p:txBody>
          <a:bodyPr>
            <a:noAutofit/>
          </a:bodyPr>
          <a:lstStyle/>
          <a:p>
            <a:endParaRPr lang="ru-RU" sz="2800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C:\Users\Администратор\Pictures\ControlCenter4\Scan\CCI19012020_0002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790949" y="1528218"/>
            <a:ext cx="4608512" cy="56737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70726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67544" y="260648"/>
            <a:ext cx="7990656" cy="1368152"/>
          </a:xfrm>
        </p:spPr>
        <p:txBody>
          <a:bodyPr>
            <a:normAutofit/>
          </a:bodyPr>
          <a:lstStyle/>
          <a:p>
            <a:r>
              <a:rPr lang="ru-RU" sz="8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6700" b="1" dirty="0" smtClean="0">
                <a:latin typeface="Times New Roman" pitchFamily="18" charset="0"/>
                <a:cs typeface="Times New Roman" pitchFamily="18" charset="0"/>
              </a:rPr>
              <a:t>Грамоты</a:t>
            </a:r>
            <a:endParaRPr lang="ru-RU" sz="67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9512" y="3645024"/>
            <a:ext cx="8712968" cy="1296144"/>
          </a:xfrm>
        </p:spPr>
        <p:txBody>
          <a:bodyPr>
            <a:noAutofit/>
          </a:bodyPr>
          <a:lstStyle/>
          <a:p>
            <a:endParaRPr lang="ru-RU" sz="2800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C:\Users\Администратор\Pictures\ControlCenter4\Scan\CCI19012020_0004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516776"/>
            <a:ext cx="3656185" cy="4918272"/>
          </a:xfrm>
          <a:prstGeom prst="rect">
            <a:avLst/>
          </a:prstGeom>
          <a:noFill/>
          <a:ln>
            <a:noFill/>
          </a:ln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2060848"/>
            <a:ext cx="4585871" cy="3413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70726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331</TotalTime>
  <Words>524</Words>
  <Application>Microsoft Office PowerPoint</Application>
  <PresentationFormat>Экран (4:3)</PresentationFormat>
  <Paragraphs>58</Paragraphs>
  <Slides>39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39</vt:i4>
      </vt:variant>
    </vt:vector>
  </HeadingPairs>
  <TitlesOfParts>
    <vt:vector size="40" baseType="lpstr">
      <vt:lpstr>Тема Office</vt:lpstr>
      <vt:lpstr> Портфолио  воспитателя </vt:lpstr>
      <vt:lpstr> Кирилюк Ольга Вячеславовна  </vt:lpstr>
      <vt:lpstr> Дата рождения : 05.11.1978 г. Сведения об образовании: высшее, БПГУ им. В.М. Шукшина, г. Бийск Специальность: «Педагогика и психология» Квалификация: педагог – психолог Педагогический стаж: 6,6 лет Квалификационная категория: воспитатель I категории</vt:lpstr>
      <vt:lpstr>Результаты своей  работы </vt:lpstr>
      <vt:lpstr>Результаты своей  работы </vt:lpstr>
      <vt:lpstr> Образование</vt:lpstr>
      <vt:lpstr> Сведения о повышении квалификации</vt:lpstr>
      <vt:lpstr> Сведения о повышении квалификации</vt:lpstr>
      <vt:lpstr> Грамоты</vt:lpstr>
      <vt:lpstr> Дипломы</vt:lpstr>
      <vt:lpstr>          Дипломы</vt:lpstr>
      <vt:lpstr>Дипломы</vt:lpstr>
      <vt:lpstr>  Дипломы,  благодарности</vt:lpstr>
      <vt:lpstr> Сертификаты</vt:lpstr>
      <vt:lpstr> Свидетельство о              публикации</vt:lpstr>
      <vt:lpstr> Развивающая предметно -пространственная среда группы</vt:lpstr>
      <vt:lpstr>   </vt:lpstr>
      <vt:lpstr>   </vt:lpstr>
      <vt:lpstr>   </vt:lpstr>
      <vt:lpstr>   </vt:lpstr>
      <vt:lpstr>Награды воспитанников, 2015 г</vt:lpstr>
      <vt:lpstr>Награды воспитанников, 2016 г.</vt:lpstr>
      <vt:lpstr>Награды воспитанников, 2016 г</vt:lpstr>
      <vt:lpstr>Награды воспитанников, 2017 г</vt:lpstr>
      <vt:lpstr>Награды воспитанников, 2018 г</vt:lpstr>
      <vt:lpstr>Награды воспитанников, 2019 г</vt:lpstr>
      <vt:lpstr>Награды воспитанников, 2019 г</vt:lpstr>
      <vt:lpstr> Фотофакты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  Наши праздники</vt:lpstr>
      <vt:lpstr>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Портфолио  воспитателя Кирилюк Ольги Вячеславовны </dc:title>
  <dc:creator>Администратор</dc:creator>
  <cp:lastModifiedBy>Admin</cp:lastModifiedBy>
  <cp:revision>55</cp:revision>
  <dcterms:created xsi:type="dcterms:W3CDTF">2020-01-19T06:38:53Z</dcterms:created>
  <dcterms:modified xsi:type="dcterms:W3CDTF">2020-02-02T10:22:17Z</dcterms:modified>
</cp:coreProperties>
</file>