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59" r:id="rId5"/>
    <p:sldId id="261" r:id="rId6"/>
    <p:sldId id="260" r:id="rId7"/>
    <p:sldId id="264" r:id="rId8"/>
    <p:sldId id="262" r:id="rId9"/>
    <p:sldId id="263" r:id="rId10"/>
    <p:sldId id="266" r:id="rId11"/>
    <p:sldId id="265" r:id="rId12"/>
    <p:sldId id="270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96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88640"/>
            <a:ext cx="8229600" cy="2808312"/>
          </a:xfrm>
        </p:spPr>
        <p:txBody>
          <a:bodyPr>
            <a:normAutofit/>
          </a:bodyPr>
          <a:lstStyle/>
          <a:p>
            <a:r>
              <a:rPr lang="ru-RU" sz="5200" b="1" dirty="0" smtClean="0">
                <a:solidFill>
                  <a:schemeClr val="tx1"/>
                </a:solidFill>
              </a:rPr>
              <a:t>Развитие связной речи у детей дошкольного возраста</a:t>
            </a:r>
            <a:endParaRPr lang="ru-RU" sz="52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4365104"/>
            <a:ext cx="3816424" cy="1728192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Подготовила: Кирилюк О.В. </a:t>
            </a:r>
          </a:p>
          <a:p>
            <a:pPr algn="r"/>
            <a:r>
              <a:rPr lang="ru-RU" dirty="0">
                <a:solidFill>
                  <a:schemeClr val="tx1"/>
                </a:solidFill>
              </a:rPr>
              <a:t>в</a:t>
            </a:r>
            <a:r>
              <a:rPr lang="ru-RU" dirty="0" smtClean="0">
                <a:solidFill>
                  <a:schemeClr val="tx1"/>
                </a:solidFill>
              </a:rPr>
              <a:t>оспитатель 1 категории,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МБДОУ «Детский сад 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«Сказка»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70684"/>
            <a:ext cx="4464496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267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8328"/>
            <a:ext cx="8784975" cy="1506496"/>
          </a:xfrm>
        </p:spPr>
        <p:txBody>
          <a:bodyPr>
            <a:normAutofit fontScale="90000"/>
          </a:bodyPr>
          <a:lstStyle/>
          <a:p>
            <a:pPr marL="571500" indent="-571500" algn="l">
              <a:spcAft>
                <a:spcPts val="1000"/>
              </a:spcAft>
              <a:buFont typeface="Wingdings" pitchFamily="2" charset="2"/>
              <a:buChar char="v"/>
            </a:pPr>
            <a:r>
              <a:rPr lang="ru-RU" i="1" dirty="0">
                <a:solidFill>
                  <a:srgbClr val="383119"/>
                </a:solidFill>
                <a:latin typeface="Times New Roman"/>
                <a:ea typeface="Times New Roman"/>
              </a:rPr>
              <a:t> </a:t>
            </a:r>
            <a:r>
              <a:rPr lang="ru-RU" i="1" dirty="0" smtClean="0">
                <a:solidFill>
                  <a:srgbClr val="383119"/>
                </a:solidFill>
                <a:latin typeface="Times New Roman"/>
                <a:ea typeface="Times New Roman"/>
              </a:rPr>
              <a:t/>
            </a:r>
            <a:br>
              <a:rPr lang="ru-RU" i="1" dirty="0" smtClean="0">
                <a:solidFill>
                  <a:srgbClr val="383119"/>
                </a:solidFill>
                <a:latin typeface="Times New Roman"/>
                <a:ea typeface="Times New Roman"/>
              </a:rPr>
            </a:br>
            <a:r>
              <a:rPr lang="ru-RU" i="1" dirty="0">
                <a:solidFill>
                  <a:srgbClr val="383119"/>
                </a:solidFill>
                <a:latin typeface="Times New Roman"/>
                <a:ea typeface="Times New Roman"/>
              </a:rPr>
              <a:t/>
            </a:r>
            <a:br>
              <a:rPr lang="ru-RU" i="1" dirty="0">
                <a:solidFill>
                  <a:srgbClr val="383119"/>
                </a:solidFill>
                <a:latin typeface="Times New Roman"/>
                <a:ea typeface="Times New Roman"/>
              </a:rPr>
            </a:br>
            <a:r>
              <a:rPr lang="ru-RU" i="1" dirty="0" smtClean="0">
                <a:solidFill>
                  <a:srgbClr val="383119"/>
                </a:solidFill>
                <a:latin typeface="Times New Roman"/>
                <a:ea typeface="Times New Roman"/>
              </a:rPr>
              <a:t/>
            </a:r>
            <a:br>
              <a:rPr lang="ru-RU" i="1" dirty="0" smtClean="0">
                <a:solidFill>
                  <a:srgbClr val="383119"/>
                </a:solidFill>
                <a:latin typeface="Times New Roman"/>
                <a:ea typeface="Times New Roman"/>
              </a:rPr>
            </a:br>
            <a:r>
              <a:rPr lang="ru-RU" sz="3600" b="1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Составление </a:t>
            </a:r>
            <a:r>
              <a:rPr lang="ru-RU" sz="3600" b="1" i="1" dirty="0">
                <a:solidFill>
                  <a:srgbClr val="002060"/>
                </a:solidFill>
                <a:latin typeface="Times New Roman"/>
                <a:ea typeface="Times New Roman"/>
              </a:rPr>
              <a:t>рассказа по серии сюжетных 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картинок </a:t>
            </a:r>
            <a:r>
              <a:rPr lang="ru-RU" sz="3600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/>
            </a:r>
            <a:br>
              <a:rPr lang="ru-RU" sz="3600" i="1" dirty="0" smtClean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/>
            </a:r>
            <a:br>
              <a:rPr lang="ru-RU" sz="3600" i="1" dirty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sz="3100" dirty="0" smtClean="0">
                <a:solidFill>
                  <a:srgbClr val="383119"/>
                </a:solidFill>
                <a:latin typeface="Times New Roman"/>
                <a:ea typeface="Times New Roman"/>
                <a:cs typeface="Times New Roman"/>
              </a:rPr>
              <a:t>Примеры серии сюжетных картинок.</a:t>
            </a:r>
            <a:r>
              <a:rPr lang="ru-RU" sz="31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3100" dirty="0" smtClean="0">
                <a:latin typeface="Calibri"/>
                <a:ea typeface="Calibri"/>
                <a:cs typeface="Times New Roman"/>
              </a:rPr>
            </a:br>
            <a:r>
              <a:rPr lang="ru-RU" sz="28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2800" dirty="0" smtClean="0">
                <a:latin typeface="Calibri"/>
                <a:ea typeface="Calibri"/>
                <a:cs typeface="Times New Roman"/>
              </a:rPr>
            </a:br>
            <a:r>
              <a:rPr lang="ru-RU" sz="2800" dirty="0"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latin typeface="Calibri"/>
                <a:ea typeface="Calibri"/>
                <a:cs typeface="Times New Roman"/>
              </a:rPr>
            </a:br>
            <a:endParaRPr lang="ru-RU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92896"/>
            <a:ext cx="8784975" cy="4104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42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89040"/>
            <a:ext cx="8640959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80728"/>
            <a:ext cx="8568952" cy="2808312"/>
          </a:xfrm>
        </p:spPr>
        <p:txBody>
          <a:bodyPr>
            <a:noAutofit/>
          </a:bodyPr>
          <a:lstStyle/>
          <a:p>
            <a:pPr algn="l">
              <a:spcAft>
                <a:spcPts val="1000"/>
              </a:spcAft>
            </a:pPr>
            <a:r>
              <a:rPr lang="ru-RU" sz="2400" b="1" dirty="0" smtClean="0">
                <a:solidFill>
                  <a:srgbClr val="383119"/>
                </a:solidFill>
                <a:latin typeface="Times New Roman"/>
                <a:ea typeface="Times New Roman"/>
                <a:cs typeface="Times New Roman"/>
              </a:rPr>
              <a:t>требования к картине</a:t>
            </a:r>
            <a:r>
              <a:rPr lang="ru-RU" sz="2400" dirty="0" smtClean="0">
                <a:solidFill>
                  <a:srgbClr val="383119"/>
                </a:solidFill>
                <a:latin typeface="Times New Roman"/>
                <a:ea typeface="Times New Roman"/>
                <a:cs typeface="Times New Roman"/>
              </a:rPr>
              <a:t>: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latin typeface="Calibri"/>
                <a:ea typeface="Calibri"/>
                <a:cs typeface="Times New Roman"/>
              </a:rPr>
            </a:br>
            <a:r>
              <a:rPr lang="ru-RU" sz="2400" dirty="0">
                <a:solidFill>
                  <a:srgbClr val="383119"/>
                </a:solidFill>
                <a:latin typeface="Times New Roman"/>
                <a:ea typeface="Times New Roman"/>
                <a:cs typeface="Times New Roman"/>
              </a:rPr>
              <a:t> - она должна быть красочной, интересной и привлекательной для ребёнка;</a:t>
            </a:r>
            <a:br>
              <a:rPr lang="ru-RU" sz="2400" dirty="0">
                <a:solidFill>
                  <a:srgbClr val="383119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400" dirty="0">
                <a:solidFill>
                  <a:srgbClr val="383119"/>
                </a:solidFill>
                <a:latin typeface="Times New Roman"/>
                <a:ea typeface="Times New Roman"/>
                <a:cs typeface="Times New Roman"/>
              </a:rPr>
              <a:t> - сам сюжет должен быть понятен ребенку данного возраста;</a:t>
            </a:r>
            <a:br>
              <a:rPr lang="ru-RU" sz="2400" dirty="0">
                <a:solidFill>
                  <a:srgbClr val="383119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400" dirty="0">
                <a:solidFill>
                  <a:srgbClr val="383119"/>
                </a:solidFill>
                <a:latin typeface="Times New Roman"/>
                <a:ea typeface="Times New Roman"/>
                <a:cs typeface="Times New Roman"/>
              </a:rPr>
              <a:t> - на картине должно быть небольшое число действующих лиц;</a:t>
            </a:r>
            <a:br>
              <a:rPr lang="ru-RU" sz="2400" dirty="0">
                <a:solidFill>
                  <a:srgbClr val="383119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400" dirty="0">
                <a:solidFill>
                  <a:srgbClr val="383119"/>
                </a:solidFill>
                <a:latin typeface="Times New Roman"/>
                <a:ea typeface="Times New Roman"/>
                <a:cs typeface="Times New Roman"/>
              </a:rPr>
              <a:t> - она не должна быть перегружена различными деталями, не имеющими прямого отношения к ее основному содержанию</a:t>
            </a:r>
            <a:r>
              <a:rPr lang="ru-RU" sz="2400" dirty="0" smtClean="0">
                <a:solidFill>
                  <a:srgbClr val="383119"/>
                </a:solidFill>
                <a:latin typeface="Times New Roman"/>
                <a:ea typeface="Times New Roman"/>
                <a:cs typeface="Times New Roman"/>
              </a:rPr>
              <a:t>.</a:t>
            </a:r>
            <a:br>
              <a:rPr lang="ru-RU" sz="2400" dirty="0" smtClean="0">
                <a:solidFill>
                  <a:srgbClr val="383119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400" dirty="0" smtClean="0">
                <a:solidFill>
                  <a:srgbClr val="383119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400" dirty="0" smtClean="0">
                <a:solidFill>
                  <a:srgbClr val="383119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400" dirty="0">
                <a:solidFill>
                  <a:srgbClr val="383119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400" dirty="0">
                <a:solidFill>
                  <a:srgbClr val="383119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400" dirty="0" smtClean="0">
                <a:solidFill>
                  <a:srgbClr val="383119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400" dirty="0" smtClean="0">
                <a:solidFill>
                  <a:srgbClr val="383119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400" dirty="0">
                <a:solidFill>
                  <a:srgbClr val="383119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400" dirty="0">
                <a:solidFill>
                  <a:srgbClr val="383119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400" dirty="0" smtClean="0">
                <a:solidFill>
                  <a:srgbClr val="383119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400" dirty="0" smtClean="0">
                <a:solidFill>
                  <a:srgbClr val="383119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400" dirty="0">
                <a:solidFill>
                  <a:srgbClr val="383119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400" dirty="0">
                <a:solidFill>
                  <a:srgbClr val="383119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400" dirty="0" smtClean="0">
                <a:solidFill>
                  <a:srgbClr val="383119"/>
                </a:solidFill>
                <a:latin typeface="Times New Roman"/>
                <a:ea typeface="Times New Roman"/>
                <a:cs typeface="Times New Roman"/>
              </a:rPr>
              <a:t>                             </a:t>
            </a:r>
            <a:br>
              <a:rPr lang="ru-RU" sz="2400" dirty="0" smtClean="0">
                <a:solidFill>
                  <a:srgbClr val="383119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400" dirty="0">
                <a:solidFill>
                  <a:srgbClr val="38311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smtClean="0">
                <a:solidFill>
                  <a:srgbClr val="383119"/>
                </a:solidFill>
                <a:latin typeface="Times New Roman"/>
                <a:ea typeface="Times New Roman"/>
                <a:cs typeface="Times New Roman"/>
              </a:rPr>
              <a:t>                             Примеры сюжетных картин.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latin typeface="Calibri"/>
                <a:ea typeface="Calibri"/>
                <a:cs typeface="Times New Roman"/>
              </a:rPr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332657"/>
            <a:ext cx="9144000" cy="648071"/>
          </a:xfrm>
        </p:spPr>
        <p:txBody>
          <a:bodyPr>
            <a:noAutofit/>
          </a:bodyPr>
          <a:lstStyle/>
          <a:p>
            <a:pPr marL="457200" indent="-457200" algn="l">
              <a:buFont typeface="Wingdings" pitchFamily="2" charset="2"/>
              <a:buChar char="v"/>
            </a:pPr>
            <a:r>
              <a:rPr lang="ru-RU" sz="3200" b="1" i="1" dirty="0">
                <a:solidFill>
                  <a:srgbClr val="002060"/>
                </a:solidFill>
                <a:latin typeface="Times New Roman"/>
                <a:ea typeface="Times New Roman"/>
              </a:rPr>
              <a:t>Составление рассказа по сюжетной картине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16632"/>
            <a:ext cx="8856984" cy="6671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Пересказ</a:t>
            </a:r>
          </a:p>
          <a:p>
            <a:r>
              <a:rPr lang="ru-RU" sz="2800" dirty="0">
                <a:latin typeface="Times New Roman"/>
                <a:ea typeface="Times New Roman"/>
                <a:cs typeface="Times New Roman"/>
              </a:rPr>
              <a:t>Важно упражнять ребёнка и в других видах пересказа:</a:t>
            </a:r>
            <a:br>
              <a:rPr lang="ru-RU" sz="2800" dirty="0">
                <a:latin typeface="Times New Roman"/>
                <a:ea typeface="Times New Roman"/>
                <a:cs typeface="Times New Roman"/>
              </a:rPr>
            </a:br>
            <a:r>
              <a:rPr lang="ru-RU" sz="2800" dirty="0">
                <a:latin typeface="Times New Roman"/>
                <a:ea typeface="Times New Roman"/>
                <a:cs typeface="Times New Roman"/>
              </a:rPr>
              <a:t>- </a:t>
            </a:r>
            <a:r>
              <a:rPr lang="ru-RU" sz="2800" i="1" dirty="0">
                <a:latin typeface="Times New Roman"/>
                <a:ea typeface="Times New Roman"/>
              </a:rPr>
              <a:t>Выборочный пересказ</a:t>
            </a:r>
            <a:r>
              <a:rPr lang="ru-RU" sz="2800" dirty="0">
                <a:latin typeface="Times New Roman"/>
                <a:ea typeface="Times New Roman"/>
              </a:rPr>
              <a:t>. </a:t>
            </a:r>
            <a:br>
              <a:rPr lang="ru-RU" sz="2800" dirty="0">
                <a:latin typeface="Times New Roman"/>
                <a:ea typeface="Times New Roman"/>
              </a:rPr>
            </a:br>
            <a:r>
              <a:rPr lang="ru-RU" sz="2800" dirty="0">
                <a:latin typeface="Times New Roman"/>
                <a:ea typeface="Times New Roman"/>
              </a:rPr>
              <a:t>- </a:t>
            </a:r>
            <a:r>
              <a:rPr lang="ru-RU" sz="2800" i="1" dirty="0">
                <a:latin typeface="Times New Roman"/>
                <a:ea typeface="Times New Roman"/>
              </a:rPr>
              <a:t>Краткий пересказ</a:t>
            </a:r>
            <a:r>
              <a:rPr lang="ru-RU" sz="2800" dirty="0">
                <a:latin typeface="Times New Roman"/>
                <a:ea typeface="Times New Roman"/>
              </a:rPr>
              <a:t> </a:t>
            </a:r>
            <a:br>
              <a:rPr lang="ru-RU" sz="2800" dirty="0">
                <a:latin typeface="Times New Roman"/>
                <a:ea typeface="Times New Roman"/>
              </a:rPr>
            </a:br>
            <a:r>
              <a:rPr lang="ru-RU" sz="2800" dirty="0">
                <a:latin typeface="Times New Roman"/>
                <a:ea typeface="Times New Roman"/>
              </a:rPr>
              <a:t>- </a:t>
            </a:r>
            <a:r>
              <a:rPr lang="ru-RU" sz="2800" i="1" dirty="0">
                <a:latin typeface="Times New Roman"/>
                <a:ea typeface="Times New Roman"/>
              </a:rPr>
              <a:t>Творческое рассказывание</a:t>
            </a:r>
            <a:r>
              <a:rPr lang="ru-RU" sz="2800" dirty="0">
                <a:latin typeface="Times New Roman"/>
                <a:ea typeface="Times New Roman"/>
              </a:rPr>
              <a:t>. </a:t>
            </a:r>
            <a:r>
              <a:rPr lang="ru-RU" sz="2800" dirty="0"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latin typeface="Calibri"/>
                <a:ea typeface="Calibri"/>
                <a:cs typeface="Times New Roman"/>
              </a:rPr>
            </a:br>
            <a:r>
              <a:rPr lang="ru-RU" sz="2800" dirty="0">
                <a:latin typeface="Times New Roman"/>
                <a:ea typeface="Times New Roman"/>
              </a:rPr>
              <a:t>- </a:t>
            </a:r>
            <a:r>
              <a:rPr lang="ru-RU" sz="2800" i="1" dirty="0">
                <a:latin typeface="Times New Roman"/>
                <a:ea typeface="Times New Roman"/>
              </a:rPr>
              <a:t>Пересказ без опоры на </a:t>
            </a:r>
            <a:r>
              <a:rPr lang="ru-RU" sz="2800" i="1" dirty="0" smtClean="0">
                <a:latin typeface="Times New Roman"/>
                <a:ea typeface="Times New Roman"/>
              </a:rPr>
              <a:t>наглядность</a:t>
            </a:r>
          </a:p>
          <a:p>
            <a:endParaRPr lang="ru-RU" sz="36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Самостоятельное составление рассказа</a:t>
            </a:r>
          </a:p>
          <a:p>
            <a:pPr lvl="0" algn="just">
              <a:spcBef>
                <a:spcPct val="20000"/>
              </a:spcBef>
              <a:spcAft>
                <a:spcPts val="1000"/>
              </a:spcAft>
              <a:buClr>
                <a:srgbClr val="31B6FD"/>
              </a:buClr>
              <a:buSzPct val="100000"/>
            </a:pPr>
            <a:r>
              <a:rPr lang="ru-RU" sz="2800" dirty="0">
                <a:solidFill>
                  <a:srgbClr val="383119"/>
                </a:solidFill>
                <a:latin typeface="Times New Roman"/>
                <a:ea typeface="Times New Roman"/>
                <a:cs typeface="Times New Roman"/>
              </a:rPr>
              <a:t>Примерными темами для подобных рассказов могут служить следующие:</a:t>
            </a:r>
          </a:p>
          <a:p>
            <a:pPr lvl="0">
              <a:spcBef>
                <a:spcPct val="20000"/>
              </a:spcBef>
              <a:spcAft>
                <a:spcPts val="1000"/>
              </a:spcAft>
              <a:buClr>
                <a:srgbClr val="31B6FD"/>
              </a:buClr>
              <a:buSzPct val="100000"/>
            </a:pPr>
            <a:r>
              <a:rPr lang="ru-RU" sz="2800" dirty="0">
                <a:solidFill>
                  <a:srgbClr val="383119"/>
                </a:solidFill>
                <a:latin typeface="Times New Roman"/>
                <a:ea typeface="Times New Roman"/>
              </a:rPr>
              <a:t>• рассказ о дне, проведенном в детском саду;</a:t>
            </a:r>
            <a:br>
              <a:rPr lang="ru-RU" sz="2800" dirty="0">
                <a:solidFill>
                  <a:srgbClr val="383119"/>
                </a:solidFill>
                <a:latin typeface="Times New Roman"/>
                <a:ea typeface="Times New Roman"/>
              </a:rPr>
            </a:br>
            <a:r>
              <a:rPr lang="ru-RU" sz="2800" dirty="0">
                <a:solidFill>
                  <a:srgbClr val="383119"/>
                </a:solidFill>
                <a:latin typeface="Times New Roman"/>
                <a:ea typeface="Times New Roman"/>
              </a:rPr>
              <a:t>• рассказ о впечатлениях от посещения зоопарка (театра, цирка и т.д.);</a:t>
            </a:r>
            <a:br>
              <a:rPr lang="ru-RU" sz="2800" dirty="0">
                <a:solidFill>
                  <a:srgbClr val="383119"/>
                </a:solidFill>
                <a:latin typeface="Times New Roman"/>
                <a:ea typeface="Times New Roman"/>
              </a:rPr>
            </a:br>
            <a:r>
              <a:rPr lang="ru-RU" sz="2800" dirty="0">
                <a:solidFill>
                  <a:srgbClr val="383119"/>
                </a:solidFill>
                <a:latin typeface="Times New Roman"/>
                <a:ea typeface="Times New Roman"/>
              </a:rPr>
              <a:t> • рассказ о прогулке по осеннему или зимнему </a:t>
            </a:r>
            <a:r>
              <a:rPr lang="ru-RU" sz="2800" dirty="0" smtClean="0">
                <a:solidFill>
                  <a:srgbClr val="383119"/>
                </a:solidFill>
                <a:latin typeface="Times New Roman"/>
                <a:ea typeface="Times New Roman"/>
              </a:rPr>
              <a:t>лесу</a:t>
            </a:r>
            <a:endParaRPr lang="ru-RU" sz="2800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94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Спасибо за внимание!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05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332656"/>
            <a:ext cx="8229600" cy="1512168"/>
          </a:xfrm>
        </p:spPr>
        <p:txBody>
          <a:bodyPr>
            <a:noAutofit/>
          </a:bodyPr>
          <a:lstStyle/>
          <a:p>
            <a:pPr indent="190500"/>
            <a:r>
              <a:rPr lang="ru-RU" b="1" dirty="0">
                <a:solidFill>
                  <a:srgbClr val="383119"/>
                </a:solidFill>
                <a:latin typeface="Times New Roman"/>
                <a:ea typeface="Times New Roman"/>
                <a:cs typeface="Times New Roman"/>
              </a:rPr>
              <a:t>Цель речевого развития детей дошкольного возраста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780928"/>
            <a:ext cx="8496944" cy="2232248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ru-RU" sz="36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– это формирование </a:t>
            </a:r>
            <a:r>
              <a:rPr lang="ru-RU" sz="3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правильной устной речи, с учётом их возрастных особенностей и возможностей.</a:t>
            </a:r>
            <a:r>
              <a:rPr lang="ru-RU" sz="36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36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</a:b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8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229600" cy="1152128"/>
          </a:xfrm>
        </p:spPr>
        <p:txBody>
          <a:bodyPr>
            <a:normAutofit/>
          </a:bodyPr>
          <a:lstStyle/>
          <a:p>
            <a:pPr>
              <a:lnSpc>
                <a:spcPts val="1840"/>
              </a:lnSpc>
              <a:spcAft>
                <a:spcPts val="1000"/>
              </a:spcAft>
            </a:pPr>
            <a:r>
              <a:rPr lang="ru-RU" sz="4800" b="1" dirty="0">
                <a:solidFill>
                  <a:srgbClr val="383119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Связная </a:t>
            </a:r>
            <a:r>
              <a:rPr lang="ru-RU" sz="4800" b="1" dirty="0" smtClean="0">
                <a:solidFill>
                  <a:srgbClr val="383119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речь</a:t>
            </a:r>
            <a:r>
              <a:rPr lang="ru-RU" sz="4800" b="0" dirty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4800" b="0" dirty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4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628800"/>
            <a:ext cx="8496944" cy="2520280"/>
          </a:xfrm>
        </p:spPr>
        <p:txBody>
          <a:bodyPr>
            <a:noAutofit/>
          </a:bodyPr>
          <a:lstStyle/>
          <a:p>
            <a:pPr algn="just"/>
            <a:r>
              <a:rPr lang="ru-RU" sz="3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это не просто последовательность слов и предложений,  это последовательность связанных друг с другом мыслей, которые выражены точными словами в правильно построенных предложениях</a:t>
            </a:r>
            <a:r>
              <a:rPr lang="ru-RU" sz="32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r>
              <a:rPr lang="ru-RU" sz="3200" dirty="0">
                <a:solidFill>
                  <a:srgbClr val="383119"/>
                </a:solidFill>
                <a:latin typeface="Times New Roman"/>
                <a:ea typeface="Times New Roman"/>
              </a:rPr>
              <a:t> </a:t>
            </a:r>
            <a:endParaRPr lang="ru-RU" sz="3600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algn="just"/>
            <a:r>
              <a:rPr lang="ru-RU" sz="36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Основная </a:t>
            </a:r>
            <a:r>
              <a:rPr lang="ru-RU" sz="3600" dirty="0">
                <a:solidFill>
                  <a:schemeClr val="tx1"/>
                </a:solidFill>
                <a:latin typeface="Times New Roman"/>
                <a:ea typeface="Times New Roman"/>
              </a:rPr>
              <a:t>функция связной речи</a:t>
            </a:r>
            <a:r>
              <a:rPr lang="ru-RU" sz="3600" dirty="0">
                <a:solidFill>
                  <a:srgbClr val="383119"/>
                </a:solidFill>
                <a:latin typeface="Times New Roman"/>
                <a:ea typeface="Times New Roman"/>
              </a:rPr>
              <a:t> – </a:t>
            </a:r>
            <a:r>
              <a:rPr lang="ru-RU" sz="3600" b="1" dirty="0">
                <a:solidFill>
                  <a:srgbClr val="383119"/>
                </a:solidFill>
                <a:latin typeface="Times New Roman"/>
                <a:ea typeface="Times New Roman"/>
              </a:rPr>
              <a:t>коммуникативная</a:t>
            </a:r>
            <a:r>
              <a:rPr lang="ru-RU" sz="3600" dirty="0">
                <a:solidFill>
                  <a:srgbClr val="383119"/>
                </a:solidFill>
                <a:latin typeface="Times New Roman"/>
                <a:ea typeface="Times New Roman"/>
              </a:rPr>
              <a:t>.</a:t>
            </a:r>
            <a:endParaRPr lang="ru-RU" sz="3600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9289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7" y="2276872"/>
            <a:ext cx="8280920" cy="3849291"/>
          </a:xfrm>
        </p:spPr>
        <p:txBody>
          <a:bodyPr/>
          <a:lstStyle/>
          <a:p>
            <a:pPr marL="0" indent="0" algn="just">
              <a:spcAft>
                <a:spcPts val="1000"/>
              </a:spcAft>
              <a:buNone/>
            </a:pP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Понятие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«связная речь» 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относится как к диалогической, так и к монологической формам речи. Каждая из них имеет свои особенности.    </a:t>
            </a:r>
            <a:r>
              <a:rPr lang="ru-RU" sz="3600" dirty="0">
                <a:solidFill>
                  <a:srgbClr val="38311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endParaRPr lang="ru-RU" sz="3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7984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32" y="2852936"/>
            <a:ext cx="7772400" cy="3744416"/>
          </a:xfrm>
        </p:spPr>
        <p:txBody>
          <a:bodyPr>
            <a:normAutofit/>
          </a:bodyPr>
          <a:lstStyle/>
          <a:p>
            <a:pPr algn="l">
              <a:lnSpc>
                <a:spcPts val="1840"/>
              </a:lnSpc>
              <a:spcAft>
                <a:spcPts val="1000"/>
              </a:spcAft>
            </a:pPr>
            <a:r>
              <a:rPr lang="ru-RU" sz="3600" dirty="0" smtClean="0">
                <a:solidFill>
                  <a:srgbClr val="38311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100" dirty="0" smtClean="0">
                <a:solidFill>
                  <a:srgbClr val="383119"/>
                </a:solidFill>
                <a:latin typeface="Times New Roman"/>
                <a:ea typeface="Times New Roman"/>
                <a:cs typeface="Times New Roman"/>
              </a:rPr>
              <a:t>Осмысленность</a:t>
            </a:r>
            <a:br>
              <a:rPr lang="ru-RU" sz="3100" dirty="0" smtClean="0">
                <a:solidFill>
                  <a:srgbClr val="383119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3100" dirty="0">
                <a:solidFill>
                  <a:srgbClr val="383119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3100" dirty="0">
                <a:solidFill>
                  <a:srgbClr val="383119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3100" dirty="0" smtClean="0">
                <a:solidFill>
                  <a:srgbClr val="383119"/>
                </a:solidFill>
                <a:latin typeface="Times New Roman"/>
                <a:ea typeface="Times New Roman"/>
                <a:cs typeface="Times New Roman"/>
              </a:rPr>
              <a:t> Полнота передачи</a:t>
            </a:r>
            <a:r>
              <a:rPr lang="ru-RU" sz="3100" dirty="0">
                <a:solidFill>
                  <a:srgbClr val="383119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3100" dirty="0">
                <a:solidFill>
                  <a:srgbClr val="383119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3100" dirty="0" smtClean="0">
                <a:solidFill>
                  <a:srgbClr val="383119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3100" dirty="0" smtClean="0">
                <a:solidFill>
                  <a:srgbClr val="383119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3100" dirty="0" smtClean="0">
                <a:solidFill>
                  <a:srgbClr val="38311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100" dirty="0">
                <a:solidFill>
                  <a:srgbClr val="383119"/>
                </a:solidFill>
                <a:latin typeface="Times New Roman"/>
                <a:ea typeface="Times New Roman"/>
                <a:cs typeface="Times New Roman"/>
              </a:rPr>
              <a:t>Последовательность;</a:t>
            </a:r>
            <a:br>
              <a:rPr lang="ru-RU" sz="3100" dirty="0">
                <a:solidFill>
                  <a:srgbClr val="383119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3100" dirty="0" smtClean="0">
                <a:solidFill>
                  <a:srgbClr val="383119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3100" dirty="0" smtClean="0">
                <a:solidFill>
                  <a:srgbClr val="383119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3100" dirty="0" smtClean="0">
                <a:solidFill>
                  <a:srgbClr val="38311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100" dirty="0">
                <a:solidFill>
                  <a:srgbClr val="383119"/>
                </a:solidFill>
                <a:latin typeface="Times New Roman"/>
                <a:ea typeface="Times New Roman"/>
                <a:cs typeface="Times New Roman"/>
              </a:rPr>
              <a:t>Широкое использование </a:t>
            </a:r>
            <a:r>
              <a:rPr lang="ru-RU" sz="3100" dirty="0" smtClean="0">
                <a:solidFill>
                  <a:srgbClr val="383119"/>
                </a:solidFill>
                <a:latin typeface="Times New Roman"/>
                <a:ea typeface="Times New Roman"/>
                <a:cs typeface="Times New Roman"/>
              </a:rPr>
              <a:t>словаря</a:t>
            </a:r>
            <a:r>
              <a:rPr lang="ru-RU" sz="3100" dirty="0">
                <a:solidFill>
                  <a:srgbClr val="383119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3100" dirty="0">
                <a:solidFill>
                  <a:srgbClr val="383119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3100" dirty="0">
                <a:solidFill>
                  <a:srgbClr val="383119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3100" dirty="0">
                <a:solidFill>
                  <a:srgbClr val="383119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3100" dirty="0" smtClean="0">
                <a:solidFill>
                  <a:srgbClr val="38311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100" dirty="0">
                <a:solidFill>
                  <a:srgbClr val="383119"/>
                </a:solidFill>
                <a:latin typeface="Times New Roman"/>
                <a:ea typeface="Times New Roman"/>
                <a:cs typeface="Times New Roman"/>
              </a:rPr>
              <a:t>Правильный </a:t>
            </a:r>
            <a:r>
              <a:rPr lang="ru-RU" sz="3100" dirty="0" smtClean="0">
                <a:solidFill>
                  <a:srgbClr val="383119"/>
                </a:solidFill>
                <a:latin typeface="Times New Roman"/>
                <a:ea typeface="Times New Roman"/>
                <a:cs typeface="Times New Roman"/>
              </a:rPr>
              <a:t>ритм</a:t>
            </a:r>
            <a:br>
              <a:rPr lang="ru-RU" sz="3100" dirty="0" smtClean="0">
                <a:solidFill>
                  <a:srgbClr val="383119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3100" dirty="0">
                <a:solidFill>
                  <a:srgbClr val="383119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3100" dirty="0">
                <a:solidFill>
                  <a:srgbClr val="383119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3100" dirty="0" smtClean="0">
                <a:solidFill>
                  <a:srgbClr val="383119"/>
                </a:solidFill>
                <a:latin typeface="Times New Roman"/>
                <a:ea typeface="Times New Roman"/>
                <a:cs typeface="Times New Roman"/>
              </a:rPr>
              <a:t> Культура </a:t>
            </a:r>
            <a:r>
              <a:rPr lang="ru-RU" sz="3100" dirty="0">
                <a:solidFill>
                  <a:srgbClr val="383119"/>
                </a:solidFill>
                <a:latin typeface="Times New Roman"/>
                <a:ea typeface="Times New Roman"/>
                <a:cs typeface="Times New Roman"/>
              </a:rPr>
              <a:t>изложения в широком смысле </a:t>
            </a:r>
            <a:r>
              <a:rPr lang="ru-RU" sz="3100" dirty="0" smtClean="0">
                <a:solidFill>
                  <a:srgbClr val="383119"/>
                </a:solidFill>
                <a:latin typeface="Times New Roman"/>
                <a:ea typeface="Times New Roman"/>
                <a:cs typeface="Times New Roman"/>
              </a:rPr>
              <a:t> </a:t>
            </a:r>
            <a:br>
              <a:rPr lang="ru-RU" sz="3100" dirty="0" smtClean="0">
                <a:solidFill>
                  <a:srgbClr val="383119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3100" dirty="0">
                <a:solidFill>
                  <a:srgbClr val="383119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3100" dirty="0">
                <a:solidFill>
                  <a:srgbClr val="383119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3100" dirty="0" smtClean="0">
                <a:solidFill>
                  <a:srgbClr val="383119"/>
                </a:solidFill>
                <a:latin typeface="Times New Roman"/>
                <a:ea typeface="Times New Roman"/>
                <a:cs typeface="Times New Roman"/>
              </a:rPr>
              <a:t> слова</a:t>
            </a:r>
            <a:r>
              <a:rPr lang="ru-RU" sz="3100" dirty="0">
                <a:solidFill>
                  <a:srgbClr val="383119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3100" dirty="0">
                <a:solidFill>
                  <a:srgbClr val="383119"/>
                </a:solidFill>
                <a:latin typeface="Times New Roman"/>
                <a:ea typeface="Times New Roman"/>
                <a:cs typeface="Times New Roman"/>
              </a:rPr>
            </a:br>
            <a:endParaRPr lang="ru-RU" sz="31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620688"/>
            <a:ext cx="8208912" cy="1440160"/>
          </a:xfrm>
        </p:spPr>
        <p:txBody>
          <a:bodyPr>
            <a:noAutofit/>
          </a:bodyPr>
          <a:lstStyle/>
          <a:p>
            <a:pPr indent="190500">
              <a:spcAft>
                <a:spcPts val="1000"/>
              </a:spcAft>
            </a:pPr>
            <a:r>
              <a:rPr lang="ru-RU" sz="3600" b="1" dirty="0">
                <a:solidFill>
                  <a:srgbClr val="38311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Требования, которые предъявляются к детям в </a:t>
            </a:r>
            <a:r>
              <a:rPr lang="ru-RU" sz="3600" b="1" dirty="0" smtClean="0">
                <a:solidFill>
                  <a:srgbClr val="38311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речевой деятельности:</a:t>
            </a:r>
          </a:p>
        </p:txBody>
      </p:sp>
    </p:spTree>
    <p:extLst>
      <p:ext uri="{BB962C8B-B14F-4D97-AF65-F5344CB8AC3E}">
        <p14:creationId xmlns:p14="http://schemas.microsoft.com/office/powerpoint/2010/main" val="251250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060848"/>
            <a:ext cx="8280919" cy="4536504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1000"/>
              </a:spcAft>
              <a:buNone/>
            </a:pPr>
            <a:r>
              <a:rPr lang="ru-RU" sz="3200" dirty="0">
                <a:solidFill>
                  <a:srgbClr val="38311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Выделяют типы </a:t>
            </a:r>
            <a:r>
              <a:rPr lang="ru-RU" sz="3200" dirty="0" smtClean="0">
                <a:solidFill>
                  <a:srgbClr val="38311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монологов:</a:t>
            </a:r>
            <a:endParaRPr lang="ru-RU" sz="3200" b="1" dirty="0" smtClean="0">
              <a:solidFill>
                <a:srgbClr val="383119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1000"/>
              </a:spcAft>
              <a:buFont typeface="Wingdings" pitchFamily="2" charset="2"/>
              <a:buChar char="v"/>
            </a:pPr>
            <a:r>
              <a:rPr lang="ru-RU" sz="3200" b="1" dirty="0" smtClean="0">
                <a:solidFill>
                  <a:srgbClr val="38311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Описание</a:t>
            </a:r>
            <a:r>
              <a:rPr lang="ru-RU" sz="3200" dirty="0">
                <a:solidFill>
                  <a:srgbClr val="38311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</a:p>
          <a:p>
            <a:pPr>
              <a:spcAft>
                <a:spcPts val="1000"/>
              </a:spcAft>
              <a:buFont typeface="Wingdings" pitchFamily="2" charset="2"/>
              <a:buChar char="v"/>
            </a:pPr>
            <a:r>
              <a:rPr lang="ru-RU" sz="3200" b="1" dirty="0" smtClean="0">
                <a:solidFill>
                  <a:srgbClr val="38311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Повествование</a:t>
            </a:r>
            <a:endParaRPr lang="ru-RU" sz="3200" dirty="0" smtClean="0">
              <a:solidFill>
                <a:srgbClr val="383119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1000"/>
              </a:spcAft>
              <a:buFont typeface="Wingdings" pitchFamily="2" charset="2"/>
              <a:buChar char="v"/>
            </a:pPr>
            <a:r>
              <a:rPr lang="ru-RU" sz="3200" b="1" dirty="0" smtClean="0">
                <a:solidFill>
                  <a:srgbClr val="38311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Рассуждение</a:t>
            </a:r>
            <a:r>
              <a:rPr lang="ru-RU" sz="3200" b="1" dirty="0">
                <a:solidFill>
                  <a:srgbClr val="38311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endParaRPr lang="ru-RU" sz="3200" b="1" dirty="0" smtClean="0">
              <a:solidFill>
                <a:srgbClr val="383119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1000"/>
              </a:spcAft>
              <a:buFont typeface="Wingdings" pitchFamily="2" charset="2"/>
              <a:buChar char="v"/>
            </a:pPr>
            <a:r>
              <a:rPr lang="ru-RU" sz="3200" b="1" dirty="0" smtClean="0">
                <a:solidFill>
                  <a:srgbClr val="38311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Пересказ</a:t>
            </a:r>
            <a:r>
              <a:rPr lang="ru-RU" sz="3200" b="1" dirty="0">
                <a:solidFill>
                  <a:srgbClr val="38311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endParaRPr lang="ru-RU" sz="3200" b="1" dirty="0" smtClean="0">
              <a:solidFill>
                <a:srgbClr val="383119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1000"/>
              </a:spcAft>
              <a:buFont typeface="Wingdings" pitchFamily="2" charset="2"/>
              <a:buChar char="v"/>
            </a:pPr>
            <a:r>
              <a:rPr lang="ru-RU" sz="3200" b="1" dirty="0" smtClean="0">
                <a:solidFill>
                  <a:srgbClr val="38311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Рассказ</a:t>
            </a:r>
            <a:r>
              <a:rPr lang="ru-RU" sz="3200" b="1" dirty="0">
                <a:solidFill>
                  <a:srgbClr val="38311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endParaRPr lang="ru-RU" sz="3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800200"/>
          </a:xfrm>
        </p:spPr>
        <p:txBody>
          <a:bodyPr>
            <a:normAutofit fontScale="90000"/>
          </a:bodyPr>
          <a:lstStyle/>
          <a:p>
            <a:pPr>
              <a:spcAft>
                <a:spcPts val="1000"/>
              </a:spcAft>
            </a:pPr>
            <a:r>
              <a:rPr lang="ru-RU" b="1" dirty="0">
                <a:solidFill>
                  <a:srgbClr val="383119"/>
                </a:solidFill>
                <a:latin typeface="Times New Roman"/>
                <a:ea typeface="Times New Roman"/>
                <a:cs typeface="Times New Roman"/>
              </a:rPr>
              <a:t>Задачи и содержание обучения монологической речи.</a:t>
            </a:r>
            <a:r>
              <a:rPr lang="ru-RU" sz="3600" b="1" dirty="0">
                <a:latin typeface="Calibri"/>
                <a:ea typeface="Calibri"/>
                <a:cs typeface="Times New Roman"/>
              </a:rPr>
              <a:t/>
            </a:r>
            <a:br>
              <a:rPr lang="ru-RU" sz="3600" b="1" dirty="0">
                <a:latin typeface="Calibri"/>
                <a:ea typeface="Calibri"/>
                <a:cs typeface="Times New Roman"/>
              </a:rPr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4455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573016"/>
            <a:ext cx="8568952" cy="2376264"/>
          </a:xfrm>
        </p:spPr>
        <p:txBody>
          <a:bodyPr>
            <a:noAutofit/>
          </a:bodyPr>
          <a:lstStyle/>
          <a:p>
            <a:pPr>
              <a:spcAft>
                <a:spcPts val="1000"/>
              </a:spcAft>
            </a:pPr>
            <a:r>
              <a:rPr lang="ru-RU" sz="3600" dirty="0" smtClean="0">
                <a:solidFill>
                  <a:srgbClr val="383119"/>
                </a:solidFill>
                <a:latin typeface="Times New Roman"/>
                <a:ea typeface="Times New Roman"/>
                <a:cs typeface="+mn-cs"/>
              </a:rPr>
              <a:t>  В </a:t>
            </a:r>
            <a:r>
              <a:rPr lang="ru-RU" sz="3600" dirty="0">
                <a:solidFill>
                  <a:srgbClr val="383119"/>
                </a:solidFill>
                <a:latin typeface="Times New Roman"/>
                <a:ea typeface="Times New Roman"/>
                <a:cs typeface="+mn-cs"/>
              </a:rPr>
              <a:t>связи с </a:t>
            </a:r>
            <a:r>
              <a:rPr lang="ru-RU" sz="3600" dirty="0" smtClean="0">
                <a:solidFill>
                  <a:srgbClr val="383119"/>
                </a:solidFill>
                <a:latin typeface="Times New Roman"/>
                <a:ea typeface="Times New Roman"/>
                <a:cs typeface="+mn-cs"/>
              </a:rPr>
              <a:t>этим,  речь педагога </a:t>
            </a:r>
            <a:r>
              <a:rPr lang="ru-RU" sz="3600" dirty="0">
                <a:solidFill>
                  <a:srgbClr val="383119"/>
                </a:solidFill>
                <a:latin typeface="Times New Roman"/>
                <a:ea typeface="Times New Roman"/>
                <a:cs typeface="+mn-cs"/>
              </a:rPr>
              <a:t>должна быть </a:t>
            </a:r>
            <a:r>
              <a:rPr lang="ru-RU" sz="3600" u="sng" dirty="0">
                <a:solidFill>
                  <a:srgbClr val="383119"/>
                </a:solidFill>
                <a:latin typeface="Times New Roman"/>
                <a:ea typeface="Times New Roman"/>
                <a:cs typeface="+mn-cs"/>
              </a:rPr>
              <a:t>чёткой, грамматически правильной, эмоциональной.</a:t>
            </a:r>
            <a:br>
              <a:rPr lang="ru-RU" sz="3600" u="sng" dirty="0">
                <a:solidFill>
                  <a:srgbClr val="383119"/>
                </a:solidFill>
                <a:latin typeface="Times New Roman"/>
                <a:ea typeface="Times New Roman"/>
                <a:cs typeface="+mn-cs"/>
              </a:rPr>
            </a:br>
            <a:endParaRPr lang="ru-RU" sz="3600" u="sng" dirty="0">
              <a:solidFill>
                <a:srgbClr val="383119"/>
              </a:solidFill>
              <a:latin typeface="Times New Roman"/>
              <a:ea typeface="Times New Roman"/>
              <a:cs typeface="+mn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764704"/>
            <a:ext cx="8208912" cy="2088232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383119"/>
                </a:solidFill>
                <a:latin typeface="Times New Roman"/>
                <a:ea typeface="Times New Roman"/>
              </a:rPr>
              <a:t>Основным методом формирования диалогической речи в повседневном общении является разговор воспитателя с детьми.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5325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135153"/>
            <a:ext cx="3803650" cy="364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916832"/>
            <a:ext cx="8028880" cy="453650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200" b="1" i="1" dirty="0">
                <a:solidFill>
                  <a:srgbClr val="383119"/>
                </a:solidFill>
                <a:latin typeface="Times New Roman"/>
                <a:ea typeface="Times New Roman"/>
              </a:rPr>
              <a:t>Беседа с ребёнком</a:t>
            </a:r>
            <a:r>
              <a:rPr lang="ru-RU" sz="3200" b="1" dirty="0">
                <a:solidFill>
                  <a:srgbClr val="383119"/>
                </a:solidFill>
                <a:latin typeface="Times New Roman"/>
                <a:ea typeface="Times New Roman"/>
              </a:rPr>
              <a:t> </a:t>
            </a:r>
            <a:r>
              <a:rPr lang="ru-RU" sz="3200" b="1" i="1" dirty="0">
                <a:solidFill>
                  <a:srgbClr val="383119"/>
                </a:solidFill>
                <a:latin typeface="Times New Roman"/>
                <a:ea typeface="Times New Roman"/>
              </a:rPr>
              <a:t> </a:t>
            </a:r>
            <a:endParaRPr lang="ru-RU" sz="3200" b="1" i="1" dirty="0" smtClean="0">
              <a:solidFill>
                <a:srgbClr val="383119"/>
              </a:solidFill>
              <a:latin typeface="Times New Roman"/>
              <a:ea typeface="Times New Roman"/>
            </a:endParaRPr>
          </a:p>
          <a:p>
            <a:pPr>
              <a:buFont typeface="Wingdings" pitchFamily="2" charset="2"/>
              <a:buChar char="v"/>
            </a:pPr>
            <a:r>
              <a:rPr lang="ru-RU" sz="3200" b="1" i="1" dirty="0" smtClean="0">
                <a:solidFill>
                  <a:srgbClr val="383119"/>
                </a:solidFill>
                <a:latin typeface="Times New Roman"/>
                <a:ea typeface="Times New Roman"/>
              </a:rPr>
              <a:t>Чтение </a:t>
            </a:r>
            <a:r>
              <a:rPr lang="ru-RU" sz="3200" b="1" i="1" dirty="0">
                <a:solidFill>
                  <a:srgbClr val="383119"/>
                </a:solidFill>
                <a:latin typeface="Times New Roman"/>
                <a:ea typeface="Times New Roman"/>
              </a:rPr>
              <a:t>рассказов или </a:t>
            </a:r>
            <a:r>
              <a:rPr lang="ru-RU" sz="3200" b="1" i="1" dirty="0" smtClean="0">
                <a:solidFill>
                  <a:srgbClr val="383119"/>
                </a:solidFill>
                <a:latin typeface="Times New Roman"/>
                <a:ea typeface="Times New Roman"/>
              </a:rPr>
              <a:t>сказок</a:t>
            </a:r>
            <a:r>
              <a:rPr lang="ru-RU" sz="3200" b="1" i="1" dirty="0">
                <a:solidFill>
                  <a:srgbClr val="383119"/>
                </a:solidFill>
                <a:latin typeface="Times New Roman"/>
                <a:ea typeface="Times New Roman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ru-RU" sz="3200" b="1" i="1" dirty="0" smtClean="0">
                <a:solidFill>
                  <a:srgbClr val="383119"/>
                </a:solidFill>
                <a:latin typeface="Times New Roman"/>
                <a:ea typeface="Times New Roman"/>
              </a:rPr>
              <a:t>Беседа </a:t>
            </a:r>
            <a:r>
              <a:rPr lang="ru-RU" sz="3200" b="1" i="1" dirty="0">
                <a:solidFill>
                  <a:srgbClr val="383119"/>
                </a:solidFill>
                <a:latin typeface="Times New Roman"/>
                <a:ea typeface="Times New Roman"/>
              </a:rPr>
              <a:t>(диалог</a:t>
            </a:r>
            <a:r>
              <a:rPr lang="ru-RU" sz="3200" b="1" i="1" dirty="0" smtClean="0">
                <a:solidFill>
                  <a:srgbClr val="383119"/>
                </a:solidFill>
                <a:latin typeface="Times New Roman"/>
                <a:ea typeface="Times New Roman"/>
              </a:rPr>
              <a:t>)</a:t>
            </a:r>
            <a:r>
              <a:rPr lang="ru-RU" sz="3200" b="1" dirty="0">
                <a:solidFill>
                  <a:srgbClr val="383119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3200" b="1" dirty="0" smtClean="0">
              <a:solidFill>
                <a:srgbClr val="383119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buFont typeface="Wingdings" pitchFamily="2" charset="2"/>
              <a:buChar char="v"/>
            </a:pPr>
            <a:r>
              <a:rPr lang="ru-RU" sz="3200" dirty="0" smtClean="0">
                <a:solidFill>
                  <a:srgbClr val="383119"/>
                </a:solidFill>
                <a:latin typeface="Times New Roman"/>
                <a:ea typeface="Times New Roman"/>
                <a:cs typeface="Times New Roman"/>
              </a:rPr>
              <a:t>Пример </a:t>
            </a:r>
            <a:r>
              <a:rPr lang="ru-RU" sz="3200" dirty="0">
                <a:solidFill>
                  <a:srgbClr val="383119"/>
                </a:solidFill>
                <a:latin typeface="Times New Roman"/>
                <a:ea typeface="Times New Roman"/>
                <a:cs typeface="Times New Roman"/>
              </a:rPr>
              <a:t>«усложнённой» беседы.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ru-RU" sz="3200" dirty="0" smtClean="0">
                <a:solidFill>
                  <a:srgbClr val="383119"/>
                </a:solidFill>
                <a:latin typeface="Times New Roman"/>
                <a:ea typeface="Times New Roman"/>
              </a:rPr>
              <a:t> </a:t>
            </a:r>
            <a:r>
              <a:rPr lang="ru-RU" sz="2800" dirty="0" smtClean="0">
                <a:solidFill>
                  <a:srgbClr val="383119"/>
                </a:solidFill>
                <a:latin typeface="Times New Roman"/>
                <a:ea typeface="Times New Roman"/>
              </a:rPr>
              <a:t>- Каких </a:t>
            </a:r>
            <a:r>
              <a:rPr lang="ru-RU" sz="2800" dirty="0">
                <a:solidFill>
                  <a:srgbClr val="383119"/>
                </a:solidFill>
                <a:latin typeface="Times New Roman"/>
                <a:ea typeface="Times New Roman"/>
              </a:rPr>
              <a:t>животных ты видишь на </a:t>
            </a:r>
            <a:endParaRPr lang="ru-RU" sz="2800" dirty="0" smtClean="0">
              <a:solidFill>
                <a:srgbClr val="383119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ru-RU" sz="2800" dirty="0">
                <a:solidFill>
                  <a:srgbClr val="383119"/>
                </a:solidFill>
                <a:latin typeface="Times New Roman"/>
                <a:ea typeface="Times New Roman"/>
              </a:rPr>
              <a:t> </a:t>
            </a:r>
            <a:r>
              <a:rPr lang="ru-RU" sz="2800" dirty="0" smtClean="0">
                <a:solidFill>
                  <a:srgbClr val="383119"/>
                </a:solidFill>
                <a:latin typeface="Times New Roman"/>
                <a:ea typeface="Times New Roman"/>
              </a:rPr>
              <a:t>   этой </a:t>
            </a:r>
            <a:r>
              <a:rPr lang="ru-RU" sz="2800" dirty="0">
                <a:solidFill>
                  <a:srgbClr val="383119"/>
                </a:solidFill>
                <a:latin typeface="Times New Roman"/>
                <a:ea typeface="Times New Roman"/>
              </a:rPr>
              <a:t>картинке</a:t>
            </a:r>
            <a:r>
              <a:rPr lang="ru-RU" sz="2800" dirty="0" smtClean="0">
                <a:solidFill>
                  <a:srgbClr val="383119"/>
                </a:solidFill>
                <a:latin typeface="Times New Roman"/>
                <a:ea typeface="Times New Roman"/>
              </a:rPr>
              <a:t>?.</a:t>
            </a:r>
            <a:r>
              <a:rPr lang="ru-RU" sz="2800" dirty="0">
                <a:solidFill>
                  <a:srgbClr val="383119"/>
                </a:solidFill>
                <a:latin typeface="Times New Roman"/>
                <a:ea typeface="Times New Roman"/>
              </a:rPr>
              <a:t/>
            </a:r>
            <a:br>
              <a:rPr lang="ru-RU" sz="2800" dirty="0">
                <a:solidFill>
                  <a:srgbClr val="383119"/>
                </a:solidFill>
                <a:latin typeface="Times New Roman"/>
                <a:ea typeface="Times New Roman"/>
              </a:rPr>
            </a:br>
            <a:r>
              <a:rPr lang="ru-RU" sz="2800" dirty="0">
                <a:solidFill>
                  <a:srgbClr val="383119"/>
                </a:solidFill>
                <a:latin typeface="Times New Roman"/>
                <a:ea typeface="Times New Roman"/>
              </a:rPr>
              <a:t> - Что ты знаешь о </a:t>
            </a:r>
            <a:r>
              <a:rPr lang="ru-RU" sz="2800" dirty="0" smtClean="0">
                <a:solidFill>
                  <a:srgbClr val="383119"/>
                </a:solidFill>
                <a:latin typeface="Times New Roman"/>
                <a:ea typeface="Times New Roman"/>
              </a:rPr>
              <a:t>волке?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296144"/>
          </a:xfrm>
        </p:spPr>
        <p:txBody>
          <a:bodyPr>
            <a:normAutofit fontScale="90000"/>
          </a:bodyPr>
          <a:lstStyle/>
          <a:p>
            <a:pPr indent="190500">
              <a:spcAft>
                <a:spcPts val="1000"/>
              </a:spcAft>
            </a:pPr>
            <a:r>
              <a:rPr lang="ru-RU" b="1" dirty="0">
                <a:solidFill>
                  <a:srgbClr val="383119"/>
                </a:solidFill>
                <a:latin typeface="Times New Roman"/>
                <a:ea typeface="Times New Roman"/>
                <a:cs typeface="Times New Roman"/>
              </a:rPr>
              <a:t>Приёмы работы по формированию связной речи.</a:t>
            </a:r>
            <a:r>
              <a:rPr lang="ru-RU" sz="3600" dirty="0">
                <a:latin typeface="Calibri"/>
                <a:ea typeface="Calibri"/>
                <a:cs typeface="Times New Roman"/>
              </a:rPr>
              <a:t/>
            </a:r>
            <a:br>
              <a:rPr lang="ru-RU" sz="36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72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3917768"/>
          </a:xfrm>
        </p:spPr>
        <p:txBody>
          <a:bodyPr/>
          <a:lstStyle/>
          <a:p>
            <a:pPr marL="342900" lvl="0" indent="-342900" algn="l">
              <a:spcBef>
                <a:spcPct val="20000"/>
              </a:spcBef>
              <a:buFont typeface="Wingdings" pitchFamily="2" charset="2"/>
              <a:buChar char="v"/>
            </a:pP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692696"/>
            <a:ext cx="8352928" cy="1584175"/>
          </a:xfrm>
        </p:spPr>
        <p:txBody>
          <a:bodyPr>
            <a:noAutofit/>
          </a:bodyPr>
          <a:lstStyle/>
          <a:p>
            <a:pPr marL="342900" indent="-342900" algn="l">
              <a:buFont typeface="Wingdings" pitchFamily="2" charset="2"/>
              <a:buChar char="v"/>
            </a:pPr>
            <a:r>
              <a:rPr lang="ru-RU" sz="3200" b="1" i="1" dirty="0">
                <a:solidFill>
                  <a:srgbClr val="383119"/>
                </a:solidFill>
                <a:latin typeface="Times New Roman"/>
                <a:ea typeface="Times New Roman"/>
                <a:cs typeface="+mj-cs"/>
              </a:rPr>
              <a:t>Составление описательного рассказа</a:t>
            </a:r>
            <a:r>
              <a:rPr lang="ru-RU" sz="3200" b="1" dirty="0">
                <a:solidFill>
                  <a:srgbClr val="383119"/>
                </a:solidFill>
                <a:latin typeface="Times New Roman"/>
                <a:ea typeface="Times New Roman"/>
                <a:cs typeface="+mj-cs"/>
              </a:rPr>
              <a:t> </a:t>
            </a:r>
          </a:p>
          <a:p>
            <a:pPr algn="l"/>
            <a:r>
              <a:rPr lang="ru-RU" sz="3200" dirty="0" smtClean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>Пример</a:t>
            </a:r>
            <a:r>
              <a:rPr lang="ru-RU" sz="3200" dirty="0" smtClean="0">
                <a:solidFill>
                  <a:srgbClr val="383119"/>
                </a:solidFill>
                <a:latin typeface="Times New Roman"/>
                <a:ea typeface="Times New Roman"/>
                <a:cs typeface="+mj-cs"/>
              </a:rPr>
              <a:t> составления описательного рассказа по схеме</a:t>
            </a:r>
            <a:r>
              <a:rPr lang="ru-RU" sz="3200" dirty="0" smtClean="0">
                <a:solidFill>
                  <a:srgbClr val="073E87"/>
                </a:solidFill>
                <a:ea typeface="+mj-ea"/>
                <a:cs typeface="+mj-cs"/>
              </a:rPr>
              <a:t/>
            </a:r>
            <a:br>
              <a:rPr lang="ru-RU" sz="3200" dirty="0" smtClean="0">
                <a:solidFill>
                  <a:srgbClr val="073E87"/>
                </a:solidFill>
                <a:ea typeface="+mj-ea"/>
                <a:cs typeface="+mj-cs"/>
              </a:rPr>
            </a:br>
            <a:endParaRPr lang="ru-RU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8064896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18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</TotalTime>
  <Words>159</Words>
  <Application>Microsoft Office PowerPoint</Application>
  <PresentationFormat>Экран (4:3)</PresentationFormat>
  <Paragraphs>41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Развитие связной речи у детей дошкольного возраста</vt:lpstr>
      <vt:lpstr>Цель речевого развития детей дошкольного возраста</vt:lpstr>
      <vt:lpstr>Связная речь </vt:lpstr>
      <vt:lpstr>Презентация PowerPoint</vt:lpstr>
      <vt:lpstr> Осмысленность   Полнота передачи   Последовательность;   Широкое использование словаря   Правильный ритм   Культура изложения в широком смысле     слова </vt:lpstr>
      <vt:lpstr>Задачи и содержание обучения монологической речи. </vt:lpstr>
      <vt:lpstr>  В связи с этим,  речь педагога должна быть чёткой, грамматически правильной, эмоциональной. </vt:lpstr>
      <vt:lpstr>Приёмы работы по формированию связной речи. </vt:lpstr>
      <vt:lpstr>Презентация PowerPoint</vt:lpstr>
      <vt:lpstr>    Составление рассказа по серии сюжетных картинок   Примеры серии сюжетных картинок.   </vt:lpstr>
      <vt:lpstr>требования к картине:  - она должна быть красочной, интересной и привлекательной для ребёнка;  - сам сюжет должен быть понятен ребенку данного возраста;  - на картине должно быть небольшое число действующих лиц;  - она не должна быть перегружена различными деталями, не имеющими прямого отношения к ее основному содержанию.                                                                   Примеры сюжетных картин. 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связной речи у детей дошкольного возраста</dc:title>
  <dc:creator>1</dc:creator>
  <cp:lastModifiedBy>1</cp:lastModifiedBy>
  <cp:revision>20</cp:revision>
  <dcterms:created xsi:type="dcterms:W3CDTF">2019-12-10T05:45:42Z</dcterms:created>
  <dcterms:modified xsi:type="dcterms:W3CDTF">2019-12-11T06:00:13Z</dcterms:modified>
</cp:coreProperties>
</file>