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76" r:id="rId5"/>
    <p:sldId id="268" r:id="rId6"/>
    <p:sldId id="270" r:id="rId7"/>
    <p:sldId id="271" r:id="rId8"/>
    <p:sldId id="269" r:id="rId9"/>
    <p:sldId id="259" r:id="rId10"/>
    <p:sldId id="260" r:id="rId11"/>
    <p:sldId id="261" r:id="rId12"/>
    <p:sldId id="262" r:id="rId13"/>
    <p:sldId id="272" r:id="rId14"/>
    <p:sldId id="263" r:id="rId15"/>
    <p:sldId id="290" r:id="rId16"/>
    <p:sldId id="273" r:id="rId17"/>
    <p:sldId id="264" r:id="rId18"/>
    <p:sldId id="274" r:id="rId19"/>
    <p:sldId id="265" r:id="rId20"/>
    <p:sldId id="266" r:id="rId21"/>
    <p:sldId id="288" r:id="rId22"/>
    <p:sldId id="275" r:id="rId23"/>
    <p:sldId id="267" r:id="rId24"/>
    <p:sldId id="277" r:id="rId25"/>
    <p:sldId id="278" r:id="rId26"/>
    <p:sldId id="279" r:id="rId27"/>
    <p:sldId id="280" r:id="rId28"/>
    <p:sldId id="281" r:id="rId29"/>
    <p:sldId id="286" r:id="rId30"/>
    <p:sldId id="282" r:id="rId31"/>
    <p:sldId id="291" r:id="rId32"/>
    <p:sldId id="285" r:id="rId33"/>
    <p:sldId id="289" r:id="rId34"/>
    <p:sldId id="292" r:id="rId35"/>
    <p:sldId id="293" r:id="rId36"/>
    <p:sldId id="294" r:id="rId37"/>
    <p:sldId id="295" r:id="rId38"/>
  </p:sldIdLst>
  <p:sldSz cx="6858000" cy="9144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713"/>
    <a:srgbClr val="223E1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20" y="9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jpe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6.jpeg"/><Relationship Id="rId10" Type="http://schemas.openxmlformats.org/officeDocument/2006/relationships/image" Target="../media/image38.jpeg"/><Relationship Id="rId4" Type="http://schemas.openxmlformats.org/officeDocument/2006/relationships/image" Target="../media/image35.jpeg"/><Relationship Id="rId9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IREKTOR\Users\Public\01 Все документы\Новикова\портфолио\0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533400"/>
            <a:ext cx="6370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</a:p>
          <a:p>
            <a:pPr algn="ctr"/>
            <a:r>
              <a:rPr lang="ru-RU" sz="20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 «Детский сад «Сказка»</a:t>
            </a:r>
            <a:endParaRPr lang="ru-RU" sz="2000" b="1" dirty="0">
              <a:solidFill>
                <a:srgbClr val="1527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8153400"/>
            <a:ext cx="1772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г. Белокуриха</a:t>
            </a:r>
            <a:endParaRPr lang="ru-RU" sz="2000" b="1" dirty="0">
              <a:solidFill>
                <a:srgbClr val="1527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6629400"/>
            <a:ext cx="41222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Новикова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Елена Николаевна</a:t>
            </a:r>
          </a:p>
          <a:p>
            <a:endParaRPr lang="ru-RU" dirty="0"/>
          </a:p>
        </p:txBody>
      </p:sp>
      <p:pic>
        <p:nvPicPr>
          <p:cNvPr id="2" name="Picture 2" descr="\\DIREKTOR\Users\Public\01 Все документы\Новикова\портфолио\IMG_20190224_193551_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209800"/>
            <a:ext cx="4495800" cy="4495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" y="1524000"/>
            <a:ext cx="6238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ПОРТФОЛИО ВОСПИТАТЕЛЯ</a:t>
            </a:r>
            <a:endParaRPr lang="ru-RU" sz="3200" b="1" dirty="0">
              <a:solidFill>
                <a:srgbClr val="15271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075" name="Picture 3" descr="\\DIREKTOR\Users\Public\01 Все документы\Новикова\моя аттестация\дипломы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2" y="1828800"/>
            <a:ext cx="6542088" cy="5685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3581400"/>
            <a:ext cx="53704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Сведения  о повышении </a:t>
            </a:r>
          </a:p>
          <a:p>
            <a:pPr algn="ctr"/>
            <a:r>
              <a:rPr lang="ru-RU" sz="36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квалификации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123" name="Picture 3" descr="\\DIREKTOR\Users\Public\01 Все документы\Новикова\моя аттестация\дипломы\Рисунок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264093" y="1250507"/>
            <a:ext cx="4343400" cy="6261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90178" y="3581400"/>
            <a:ext cx="3066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дипломы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152" name="Picture 8" descr="\\DIREKTOR\Users\Public\01 Все документы\Новикова\моя аттестация\дипломы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2202321" cy="3110529"/>
          </a:xfrm>
          <a:prstGeom prst="rect">
            <a:avLst/>
          </a:prstGeom>
          <a:noFill/>
        </p:spPr>
      </p:pic>
      <p:pic>
        <p:nvPicPr>
          <p:cNvPr id="6151" name="Picture 7" descr="\\DIREKTOR\Users\Public\01 Все документы\Новикова\моя аттестация\дипломы\Рисунок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10000"/>
            <a:ext cx="2253703" cy="3149600"/>
          </a:xfrm>
          <a:prstGeom prst="rect">
            <a:avLst/>
          </a:prstGeom>
          <a:noFill/>
        </p:spPr>
      </p:pic>
      <p:pic>
        <p:nvPicPr>
          <p:cNvPr id="6148" name="Picture 4" descr="\\DIREKTOR\Users\Public\01 Все документы\Новикова\моя аттестация\дипломы\Рисунок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066800"/>
            <a:ext cx="2381528" cy="3249321"/>
          </a:xfrm>
          <a:prstGeom prst="rect">
            <a:avLst/>
          </a:prstGeom>
          <a:noFill/>
        </p:spPr>
      </p:pic>
      <p:pic>
        <p:nvPicPr>
          <p:cNvPr id="6150" name="Picture 6" descr="\\DIREKTOR\Users\Public\01 Все документы\Новикова\моя аттестация\дипломы\Рисунок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0030" y="5965636"/>
            <a:ext cx="2247970" cy="3178364"/>
          </a:xfrm>
          <a:prstGeom prst="rect">
            <a:avLst/>
          </a:prstGeom>
          <a:noFill/>
        </p:spPr>
      </p:pic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486328" y="2438400"/>
          <a:ext cx="2371672" cy="3352800"/>
        </p:xfrm>
        <a:graphic>
          <a:graphicData uri="http://schemas.openxmlformats.org/presentationml/2006/ole">
            <p:oleObj spid="_x0000_s6148" name="PDF" r:id="rId8" imgW="0" imgH="0" progId="FoxitReader.Document">
              <p:embed/>
            </p:oleObj>
          </a:graphicData>
        </a:graphic>
      </p:graphicFrame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209800" y="5562600"/>
          <a:ext cx="2362200" cy="3263409"/>
        </p:xfrm>
        <a:graphic>
          <a:graphicData uri="http://schemas.openxmlformats.org/presentationml/2006/ole">
            <p:oleObj spid="_x0000_s6146" name="PDF" r:id="rId9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81001" y="228600"/>
          <a:ext cx="2749452" cy="3886200"/>
        </p:xfrm>
        <a:graphic>
          <a:graphicData uri="http://schemas.openxmlformats.org/presentationml/2006/ole">
            <p:oleObj spid="_x0000_s47106" name="PDF" r:id="rId4" imgW="0" imgH="0" progId="FoxitReader.Document">
              <p:embed/>
            </p:oleObj>
          </a:graphicData>
        </a:graphic>
      </p:graphicFrame>
      <p:pic>
        <p:nvPicPr>
          <p:cNvPr id="6" name="Picture 3" descr="\\DIREKTOR\Users\Public\01 Все документы\Новикова\моя аттестация\дипломы\диплом мария-р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447800"/>
            <a:ext cx="3048000" cy="4325230"/>
          </a:xfrm>
          <a:prstGeom prst="rect">
            <a:avLst/>
          </a:prstGeom>
          <a:noFill/>
        </p:spPr>
      </p:pic>
      <p:pic>
        <p:nvPicPr>
          <p:cNvPr id="5" name="Picture 3" descr="\\DIREKTOR\Users\Public\01 Все документы\Новикова\моя аттестация\дипломы\Рисунок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1886" y="5008498"/>
            <a:ext cx="2906114" cy="4135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657600"/>
            <a:ext cx="57980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Почетная грамота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7170" name="Picture 2" descr="\\DIREKTOR\Users\Public\01 Все документы\Новикова\моя аттестация\дипломы\Рисунок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4430637" cy="619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049" y="3505200"/>
            <a:ext cx="675319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Благодарственные</a:t>
            </a:r>
          </a:p>
          <a:p>
            <a:pPr algn="ctr"/>
            <a:r>
              <a:rPr lang="ru-RU" sz="44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грамоты и письма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" y="1"/>
          <a:ext cx="2590800" cy="3661954"/>
        </p:xfrm>
        <a:graphic>
          <a:graphicData uri="http://schemas.openxmlformats.org/presentationml/2006/ole">
            <p:oleObj spid="_x0000_s8194" name="PDF" r:id="rId4" imgW="0" imgH="0" progId="FoxitReader.Document">
              <p:embed/>
            </p:oleObj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209800" y="685800"/>
          <a:ext cx="2551177" cy="3605949"/>
        </p:xfrm>
        <a:graphic>
          <a:graphicData uri="http://schemas.openxmlformats.org/presentationml/2006/ole">
            <p:oleObj spid="_x0000_s8195" name="PDF" r:id="rId5" imgW="0" imgH="0" progId="FoxitReader.Document">
              <p:embed/>
            </p:oleObj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4284534" y="1524000"/>
          <a:ext cx="2573466" cy="3637454"/>
        </p:xfrm>
        <a:graphic>
          <a:graphicData uri="http://schemas.openxmlformats.org/presentationml/2006/ole">
            <p:oleObj spid="_x0000_s8196" name="PDF" r:id="rId6" imgW="0" imgH="0" progId="FoxitReader.Document">
              <p:embed/>
            </p:oleObj>
          </a:graphicData>
        </a:graphic>
      </p:graphicFrame>
      <p:pic>
        <p:nvPicPr>
          <p:cNvPr id="8197" name="Picture 5" descr="\\DIREKTOR\Users\Public\01 Все документы\Новикова\моя аттестация\дипломы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38600"/>
            <a:ext cx="2587228" cy="3657600"/>
          </a:xfrm>
          <a:prstGeom prst="rect">
            <a:avLst/>
          </a:prstGeom>
          <a:noFill/>
        </p:spPr>
      </p:pic>
      <p:pic>
        <p:nvPicPr>
          <p:cNvPr id="8198" name="Picture 6" descr="\\DIREKTOR\Users\Public\01 Все документы\Новикова\моя аттестация\дипломы\Рисунок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4800600"/>
            <a:ext cx="2643344" cy="3733800"/>
          </a:xfrm>
          <a:prstGeom prst="rect">
            <a:avLst/>
          </a:prstGeom>
          <a:noFill/>
        </p:spPr>
      </p:pic>
      <p:pic>
        <p:nvPicPr>
          <p:cNvPr id="8199" name="Picture 7" descr="\\DIREKTOR\Users\Public\01 Все документы\Новикова\моя аттестация\дипломы\Рисунок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4656" y="5410200"/>
            <a:ext cx="2643344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IREKTOR\Users\Public\01 Все документы\Новикова\портфолио\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28600" y="304800"/>
          <a:ext cx="2671955" cy="3776663"/>
        </p:xfrm>
        <a:graphic>
          <a:graphicData uri="http://schemas.openxmlformats.org/presentationml/2006/ole">
            <p:oleObj spid="_x0000_s9218" name="PDF" r:id="rId4" imgW="0" imgH="0" progId="FoxitReader.Document">
              <p:embed/>
            </p:oleObj>
          </a:graphicData>
        </a:graphic>
      </p:graphicFrame>
      <p:pic>
        <p:nvPicPr>
          <p:cNvPr id="9219" name="Picture 3" descr="\\DIREKTOR\Users\Public\01 Все документы\Новикова\моя аттестация\дипломы\Благодарность за активное участие konkurs.info №1719289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838200"/>
            <a:ext cx="2673002" cy="3779838"/>
          </a:xfrm>
          <a:prstGeom prst="rect">
            <a:avLst/>
          </a:prstGeom>
          <a:noFill/>
        </p:spPr>
      </p:pic>
      <p:pic>
        <p:nvPicPr>
          <p:cNvPr id="9220" name="Picture 4" descr="\\DIREKTOR\Users\Public\01 Все документы\Новикова\моя аттестация\дипломы\Благодарность за активную помощь konkurs.info №75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7822" y="1828800"/>
            <a:ext cx="2620178" cy="3703638"/>
          </a:xfrm>
          <a:prstGeom prst="rect">
            <a:avLst/>
          </a:prstGeom>
          <a:noFill/>
        </p:spPr>
      </p:pic>
      <p:pic>
        <p:nvPicPr>
          <p:cNvPr id="9221" name="Picture 5" descr="\\DIREKTOR\Users\Public\01 Все документы\Новикова\моя аттестация\дипломы\Благодарность координатору за активную помощь konkurs-start.ru №1806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267200"/>
            <a:ext cx="2611527" cy="3692908"/>
          </a:xfrm>
          <a:prstGeom prst="rect">
            <a:avLst/>
          </a:prstGeom>
          <a:noFill/>
        </p:spPr>
      </p:pic>
      <p:pic>
        <p:nvPicPr>
          <p:cNvPr id="9222" name="Picture 6" descr="\\DIREKTOR\Users\Public\01 Все документы\Новикова\моя аттестация\дипломы\Рисунок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5029200"/>
            <a:ext cx="2618184" cy="3701362"/>
          </a:xfrm>
          <a:prstGeom prst="rect">
            <a:avLst/>
          </a:prstGeom>
          <a:noFill/>
        </p:spPr>
      </p:pic>
      <p:pic>
        <p:nvPicPr>
          <p:cNvPr id="9" name="Picture 2" descr="\\DIREKTOR\Users\Public\01 Все документы\Новикова\моя аттестация\дипломы\дети\Благодарность за активное участие smartolimp.ru №1681894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5486400"/>
            <a:ext cx="2434885" cy="3443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5059" name="Picture 3" descr="\\DIREKTOR\Users\Public\01 Все документы\Новикова\моя аттестация\дипломы\дети\Благодарность за активную помощь smartolimp.ru №39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2895600" cy="4094806"/>
          </a:xfrm>
          <a:prstGeom prst="rect">
            <a:avLst/>
          </a:prstGeom>
          <a:noFill/>
        </p:spPr>
      </p:pic>
      <p:pic>
        <p:nvPicPr>
          <p:cNvPr id="5" name="Picture 7" descr="\\DIREKTOR\Users\Public\01 Все документы\Новикова\моя аттестация\дипломы\Рисуно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038600"/>
            <a:ext cx="33528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3657600"/>
            <a:ext cx="537108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СВИДЕТЕЛЬСТВА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0242" name="Picture 2" descr="\\DIREKTOR\Users\Public\01 Все документы\Новикова\моя аттестация\дипломы\Свидетельство о подготовке победителей konkurs.info №1719289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12361" cy="3551238"/>
          </a:xfrm>
          <a:prstGeom prst="rect">
            <a:avLst/>
          </a:prstGeom>
          <a:noFill/>
        </p:spPr>
      </p:pic>
      <p:pic>
        <p:nvPicPr>
          <p:cNvPr id="10243" name="Picture 3" descr="\\DIREKTOR\Users\Public\01 Все документы\Новикова\моя аттестация\дипломы\Свидетельство о подготовке победителей konkurs-start.ru №1267212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04800"/>
            <a:ext cx="2855991" cy="4038600"/>
          </a:xfrm>
          <a:prstGeom prst="rect">
            <a:avLst/>
          </a:prstGeom>
          <a:noFill/>
        </p:spPr>
      </p:pic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4186045" y="1905000"/>
          <a:ext cx="2671955" cy="3776663"/>
        </p:xfrm>
        <a:graphic>
          <a:graphicData uri="http://schemas.openxmlformats.org/presentationml/2006/ole">
            <p:oleObj spid="_x0000_s10244" name="PDF" r:id="rId6" imgW="0" imgH="0" progId="FoxitReader.Document">
              <p:embed/>
            </p:oleObj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2286000" y="4191000"/>
          <a:ext cx="2479898" cy="3505200"/>
        </p:xfrm>
        <a:graphic>
          <a:graphicData uri="http://schemas.openxmlformats.org/presentationml/2006/ole">
            <p:oleObj spid="_x0000_s10245" name="PDF" r:id="rId7" imgW="0" imgH="0" progId="FoxitReader.Document">
              <p:embed/>
            </p:oleObj>
          </a:graphicData>
        </a:graphic>
      </p:graphicFrame>
      <p:pic>
        <p:nvPicPr>
          <p:cNvPr id="10247" name="Picture 7" descr="\\DIREKTOR\Users\Public\01 Все документы\Новикова\моя аттестация\дипломы\Свидетельство о подготовке учеников konkurs.info №1719289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3429000"/>
            <a:ext cx="2533850" cy="3581613"/>
          </a:xfrm>
          <a:prstGeom prst="rect">
            <a:avLst/>
          </a:prstGeom>
          <a:noFill/>
        </p:spPr>
      </p:pic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0" y="5715000"/>
          <a:ext cx="2438400" cy="3446546"/>
        </p:xfrm>
        <a:graphic>
          <a:graphicData uri="http://schemas.openxmlformats.org/presentationml/2006/ole">
            <p:oleObj spid="_x0000_s10246" name="PDF" r:id="rId9" imgW="0" imgH="0" progId="FoxitReader.Document">
              <p:embed/>
            </p:oleObj>
          </a:graphicData>
        </a:graphic>
      </p:graphicFrame>
      <p:pic>
        <p:nvPicPr>
          <p:cNvPr id="2" name="Picture 7" descr="\\DIREKTOR\Users\Public\01 Все документы\Новикова\моя аттестация\дипломы\дети\Свидетельство о подготовке победителей smartolimp.ru №1681894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79334" y="5638800"/>
            <a:ext cx="2478666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53608" y="3657600"/>
            <a:ext cx="74026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3429000"/>
            <a:ext cx="3869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</a:p>
          <a:p>
            <a:pPr algn="ctr"/>
            <a:r>
              <a:rPr lang="ru-RU" sz="40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 воспитанников</a:t>
            </a:r>
            <a:endParaRPr lang="ru-RU" sz="4000" b="1" dirty="0">
              <a:solidFill>
                <a:srgbClr val="15271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4819" name="Picture 3" descr="\\DIREKTOR\Users\Public\01 Все документы\Новикова\моя аттестация\дипломы\дети\Len4ik,nov@mail,ru}ВЕККЕРЛЕ АДЕЛИНА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1735364" cy="2454275"/>
          </a:xfrm>
          <a:prstGeom prst="rect">
            <a:avLst/>
          </a:prstGeom>
          <a:noFill/>
        </p:spPr>
      </p:pic>
      <p:pic>
        <p:nvPicPr>
          <p:cNvPr id="34820" name="Picture 4" descr="\\DIREKTOR\Users\Public\01 Все документы\Новикова\моя аттестация\дипломы\дети\Len4ik,nov@mail,ru}БУРАВИХИН НИКИТА-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895600"/>
            <a:ext cx="1831898" cy="2590800"/>
          </a:xfrm>
          <a:prstGeom prst="rect">
            <a:avLst/>
          </a:prstGeom>
          <a:noFill/>
        </p:spPr>
      </p:pic>
      <p:pic>
        <p:nvPicPr>
          <p:cNvPr id="34825" name="Picture 9" descr="\\DIREKTOR\Users\Public\01 Все документы\Новикова\моя аттестация\дипломы\дети\Len4ik,nov@mail,ru}МАРТЫНЕНКО АРТЕМ-4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715000"/>
            <a:ext cx="1832650" cy="2590800"/>
          </a:xfrm>
          <a:prstGeom prst="rect">
            <a:avLst/>
          </a:prstGeom>
          <a:noFill/>
        </p:spPr>
      </p:pic>
      <p:pic>
        <p:nvPicPr>
          <p:cNvPr id="34829" name="Picture 13" descr="\\DIREKTOR\Users\Public\01 Все документы\Новикова\моя аттестация\дипломы\дети\Диплом 1 степени проекта konkurs.info №43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1" y="304800"/>
            <a:ext cx="1752600" cy="2477311"/>
          </a:xfrm>
          <a:prstGeom prst="rect">
            <a:avLst/>
          </a:prstGeom>
          <a:noFill/>
        </p:spPr>
      </p:pic>
      <p:pic>
        <p:nvPicPr>
          <p:cNvPr id="34830" name="Picture 14" descr="\\DIREKTOR\Users\Public\01 Все документы\Новикова\моя аттестация\дипломы\дети\Диплом 2 степени проекта konkurs.info №65730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2895600"/>
            <a:ext cx="1828800" cy="2585021"/>
          </a:xfrm>
          <a:prstGeom prst="rect">
            <a:avLst/>
          </a:prstGeom>
          <a:noFill/>
        </p:spPr>
      </p:pic>
      <p:pic>
        <p:nvPicPr>
          <p:cNvPr id="34831" name="Picture 15" descr="\\DIREKTOR\Users\Public\01 Все документы\Новикова\моя аттестация\дипломы\дети\Диплом 3 степени проекта konkurs.info №143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5715000"/>
            <a:ext cx="1886031" cy="2667000"/>
          </a:xfrm>
          <a:prstGeom prst="rect">
            <a:avLst/>
          </a:prstGeom>
          <a:noFill/>
        </p:spPr>
      </p:pic>
      <p:pic>
        <p:nvPicPr>
          <p:cNvPr id="34832" name="Picture 16" descr="\\DIREKTOR\Users\Public\01 Все документы\Новикова\моя аттестация\дипломы\дети\Len4ik,nov@mail,ru}ПОПОВА ДАРЬЯ-9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304799"/>
            <a:ext cx="1752600" cy="2478435"/>
          </a:xfrm>
          <a:prstGeom prst="rect">
            <a:avLst/>
          </a:prstGeom>
          <a:noFill/>
        </p:spPr>
      </p:pic>
      <p:pic>
        <p:nvPicPr>
          <p:cNvPr id="34833" name="Picture 17" descr="\\DIREKTOR\Users\Public\01 Все документы\Новикова\моя аттестация\дипломы\дети\Len4ik,nov@mail,ru}СЕРИЧЕВА МАРГАРИТА-3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600" y="2895600"/>
            <a:ext cx="1828800" cy="2586193"/>
          </a:xfrm>
          <a:prstGeom prst="rect">
            <a:avLst/>
          </a:prstGeom>
          <a:noFill/>
        </p:spPr>
      </p:pic>
      <p:pic>
        <p:nvPicPr>
          <p:cNvPr id="34834" name="Picture 18" descr="\\DIREKTOR\Users\Public\01 Все документы\Новикова\моя аттестация\дипломы\дети\Len4ik,nov@mail,ru}ПЕТРОВ ФЕДОР-8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5800" y="5715000"/>
            <a:ext cx="1879888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5842" name="Picture 2" descr="\\DIREKTOR\Users\Public\01 Все документы\Новикова\моя аттестация\дипломы\дети\Диплом 1 степени для победителей konkurs-start.ru №15365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685800"/>
            <a:ext cx="1828800" cy="2586070"/>
          </a:xfrm>
          <a:prstGeom prst="rect">
            <a:avLst/>
          </a:prstGeom>
          <a:noFill/>
        </p:spPr>
      </p:pic>
      <p:pic>
        <p:nvPicPr>
          <p:cNvPr id="35845" name="Picture 5" descr="\\DIREKTOR\Users\Public\01 Все документы\Новикова\моя аттестация\дипломы\дети\Диплом 3 степени для победителей konkurs-start.ru №147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715000"/>
            <a:ext cx="1828800" cy="2586069"/>
          </a:xfrm>
          <a:prstGeom prst="rect">
            <a:avLst/>
          </a:prstGeom>
          <a:noFill/>
        </p:spPr>
      </p:pic>
      <p:pic>
        <p:nvPicPr>
          <p:cNvPr id="35848" name="Picture 8" descr="\\DIREKTOR\Users\Public\01 Все документы\Новикова\моя аттестация\дипломы\дети\Диплом 2 степени для победителей konkurs-start.ru №1451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276600"/>
            <a:ext cx="1752600" cy="2478317"/>
          </a:xfrm>
          <a:prstGeom prst="rect">
            <a:avLst/>
          </a:prstGeom>
          <a:noFill/>
        </p:spPr>
      </p:pic>
      <p:pic>
        <p:nvPicPr>
          <p:cNvPr id="35849" name="Picture 9" descr="\\DIREKTOR\Users\Public\01 Все документы\Новикова\моя аттестация\дипломы\дети\Слайд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609600"/>
            <a:ext cx="3505200" cy="2628900"/>
          </a:xfrm>
          <a:prstGeom prst="rect">
            <a:avLst/>
          </a:prstGeom>
          <a:noFill/>
        </p:spPr>
      </p:pic>
      <p:pic>
        <p:nvPicPr>
          <p:cNvPr id="35850" name="Picture 10" descr="\\DIREKTOR\Users\Public\01 Все документы\Новикова\моя аттестация\дипломы\дети\Рисунок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5867400"/>
            <a:ext cx="3149600" cy="2253703"/>
          </a:xfrm>
          <a:prstGeom prst="rect">
            <a:avLst/>
          </a:prstGeom>
          <a:noFill/>
        </p:spPr>
      </p:pic>
      <p:pic>
        <p:nvPicPr>
          <p:cNvPr id="35851" name="Picture 11" descr="\\DIREKTOR\Users\Public\01 Все документы\Новикова\моя аттестация\дипломы\дети\Рисунок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3276600"/>
            <a:ext cx="1828800" cy="25401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572000" y="6019800"/>
          <a:ext cx="1647650" cy="2328863"/>
        </p:xfrm>
        <a:graphic>
          <a:graphicData uri="http://schemas.openxmlformats.org/presentationml/2006/ole">
            <p:oleObj spid="_x0000_s36866" name="PDF" r:id="rId4" imgW="0" imgH="0" progId="FoxitReader.Document">
              <p:embed/>
            </p:oleObj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2667000" y="6019800"/>
          <a:ext cx="1614488" cy="2281990"/>
        </p:xfrm>
        <a:graphic>
          <a:graphicData uri="http://schemas.openxmlformats.org/presentationml/2006/ole">
            <p:oleObj spid="_x0000_s36867" name="PDF" r:id="rId5" imgW="0" imgH="0" progId="FoxitReader.Document">
              <p:embed/>
            </p:oleObj>
          </a:graphicData>
        </a:graphic>
      </p:graphicFrame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609600" y="533400"/>
          <a:ext cx="1647650" cy="2328863"/>
        </p:xfrm>
        <a:graphic>
          <a:graphicData uri="http://schemas.openxmlformats.org/presentationml/2006/ole">
            <p:oleObj spid="_x0000_s36868" name="PDF" r:id="rId6" imgW="0" imgH="0" progId="FoxitReader.Document">
              <p:embed/>
            </p:oleObj>
          </a:graphicData>
        </a:graphic>
      </p:graphicFrame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609600" y="3276600"/>
          <a:ext cx="1671235" cy="2362200"/>
        </p:xfrm>
        <a:graphic>
          <a:graphicData uri="http://schemas.openxmlformats.org/presentationml/2006/ole">
            <p:oleObj spid="_x0000_s36869" name="PDF" r:id="rId7" imgW="0" imgH="0" progId="FoxitReader.Document">
              <p:embed/>
            </p:oleObj>
          </a:graphicData>
        </a:graphic>
      </p:graphicFrame>
      <p:graphicFrame>
        <p:nvGraphicFramePr>
          <p:cNvPr id="36870" name="Object 6"/>
          <p:cNvGraphicFramePr>
            <a:graphicFrameLocks noChangeAspect="1"/>
          </p:cNvGraphicFramePr>
          <p:nvPr/>
        </p:nvGraphicFramePr>
        <p:xfrm>
          <a:off x="2590800" y="533400"/>
          <a:ext cx="1647649" cy="2328863"/>
        </p:xfrm>
        <a:graphic>
          <a:graphicData uri="http://schemas.openxmlformats.org/presentationml/2006/ole">
            <p:oleObj spid="_x0000_s36870" name="PDF" r:id="rId8" imgW="0" imgH="0" progId="FoxitReader.Document">
              <p:embed/>
            </p:oleObj>
          </a:graphicData>
        </a:graphic>
      </p:graphicFrame>
      <p:graphicFrame>
        <p:nvGraphicFramePr>
          <p:cNvPr id="36871" name="Object 7"/>
          <p:cNvGraphicFramePr>
            <a:graphicFrameLocks noChangeAspect="1"/>
          </p:cNvGraphicFramePr>
          <p:nvPr/>
        </p:nvGraphicFramePr>
        <p:xfrm>
          <a:off x="2590800" y="3200400"/>
          <a:ext cx="1701561" cy="2405063"/>
        </p:xfrm>
        <a:graphic>
          <a:graphicData uri="http://schemas.openxmlformats.org/presentationml/2006/ole">
            <p:oleObj spid="_x0000_s36871" name="PDF" r:id="rId9" imgW="0" imgH="0" progId="FoxitReader.Document">
              <p:embed/>
            </p:oleObj>
          </a:graphicData>
        </a:graphic>
      </p:graphicFrame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4495800" y="609600"/>
          <a:ext cx="1647650" cy="2328863"/>
        </p:xfrm>
        <a:graphic>
          <a:graphicData uri="http://schemas.openxmlformats.org/presentationml/2006/ole">
            <p:oleObj spid="_x0000_s36872" name="PDF" r:id="rId10" imgW="0" imgH="0" progId="FoxitReader.Document">
              <p:embed/>
            </p:oleObj>
          </a:graphicData>
        </a:graphic>
      </p:graphicFrame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4419600" y="3124200"/>
          <a:ext cx="1742515" cy="2462949"/>
        </p:xfrm>
        <a:graphic>
          <a:graphicData uri="http://schemas.openxmlformats.org/presentationml/2006/ole">
            <p:oleObj spid="_x0000_s36873" name="PDF" r:id="rId11" imgW="0" imgH="0" progId="FoxitReader.Document">
              <p:embed/>
            </p:oleObj>
          </a:graphicData>
        </a:graphic>
      </p:graphicFrame>
      <p:graphicFrame>
        <p:nvGraphicFramePr>
          <p:cNvPr id="36874" name="Object 10"/>
          <p:cNvGraphicFramePr>
            <a:graphicFrameLocks noChangeAspect="1"/>
          </p:cNvGraphicFramePr>
          <p:nvPr/>
        </p:nvGraphicFramePr>
        <p:xfrm>
          <a:off x="762000" y="6019800"/>
          <a:ext cx="1647650" cy="2328863"/>
        </p:xfrm>
        <a:graphic>
          <a:graphicData uri="http://schemas.openxmlformats.org/presentationml/2006/ole">
            <p:oleObj spid="_x0000_s36874" name="PDF" r:id="rId12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4034" name="Picture 2" descr="\\DIREKTOR\Users\Public\01 Все документы\Новикова\моя аттестация\дипломы\дети\Диплом 2 степени для победителей smartolimp.ru №13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71600"/>
            <a:ext cx="1905000" cy="2693952"/>
          </a:xfrm>
          <a:prstGeom prst="rect">
            <a:avLst/>
          </a:prstGeom>
          <a:noFill/>
        </p:spPr>
      </p:pic>
      <p:pic>
        <p:nvPicPr>
          <p:cNvPr id="44035" name="Picture 3" descr="\\DIREKTOR\Users\Public\01 Все документы\Новикова\моя аттестация\дипломы\дети\Диплом 1 степени для победителей smartolimp.ru №18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371600"/>
            <a:ext cx="1885942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53608" y="3657600"/>
            <a:ext cx="74026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22970" y="3429000"/>
            <a:ext cx="4023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Педагогическая </a:t>
            </a:r>
          </a:p>
          <a:p>
            <a:pPr algn="ctr"/>
            <a:r>
              <a:rPr lang="ru-RU" sz="40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копилка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9200" y="1676400"/>
            <a:ext cx="4572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Дата рождения: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22.10.1981г.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Место рождения: </a:t>
            </a:r>
          </a:p>
          <a:p>
            <a:pPr algn="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с. Сычевка, Смоленского района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Образование: </a:t>
            </a:r>
          </a:p>
          <a:p>
            <a:pPr algn="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среднее специальное, </a:t>
            </a:r>
          </a:p>
          <a:p>
            <a:pPr algn="r"/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Бийский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педагогический колледж</a:t>
            </a: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Сцециальность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преподавание в  начальных классах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Педагогический стаж: 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13 лет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данном учреждении: 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7 лет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данной должности: 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7 лет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1295400"/>
            <a:ext cx="51054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НОД «Поможем Мишутке».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НОД «Незнайка и время».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Опытно- экспериментальная деятельность «Свойства воды».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Проект «Волшебница вода».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Презентация «Волшебница вода»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Презентация проекта «Мы впустили сказку в дом…»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Презентация проекта «Витамины на окне»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Доклад  не методическом объединении «Формирование предпосылок  универсальных учебной деятельности у дошкольников»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9. Презентация «Формирование предпосылок  универсальных учебной деятельности у дошкольников».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 Доклад  на  семинаре – практикуме «Модель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педагогического сопровождения образовательной деятельности в  ДОУ в условиях инклюзии»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 Деловая игра для педагогов  на педагогическом совете  от 29.11.19г. по  ОО«Речевое развитие»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12. Проект «Озеро  Телецкое»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13. Картотека опытно – экспериментальной деятельности.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53608" y="3657600"/>
            <a:ext cx="74026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26756" y="3429000"/>
            <a:ext cx="28161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Авторские </a:t>
            </a:r>
          </a:p>
          <a:p>
            <a:pPr algn="ctr"/>
            <a:r>
              <a:rPr lang="ru-RU" sz="4000" b="1" dirty="0" smtClean="0">
                <a:solidFill>
                  <a:srgbClr val="152713"/>
                </a:solidFill>
                <a:latin typeface="Times New Roman" pitchFamily="18" charset="0"/>
                <a:cs typeface="Times New Roman" pitchFamily="18" charset="0"/>
              </a:rPr>
              <a:t>разработки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1905001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Лэпбук «Мы финансисты»</a:t>
            </a:r>
          </a:p>
          <a:p>
            <a:pPr marL="342900" indent="-342900">
              <a:buAutoNum type="arabicPeriod"/>
            </a:pPr>
            <a:endParaRPr lang="ru-RU" smtClean="0"/>
          </a:p>
          <a:p>
            <a:pPr marL="342900" indent="-342900">
              <a:buAutoNum type="arabicPeriod"/>
            </a:pPr>
            <a:endParaRPr lang="ru-RU" smtClean="0"/>
          </a:p>
          <a:p>
            <a:pPr marL="342900" indent="-342900">
              <a:buAutoNum type="arabicPeriod"/>
            </a:pPr>
            <a:endParaRPr lang="ru-RU" smtClean="0"/>
          </a:p>
          <a:p>
            <a:pPr marL="342900" indent="-342900">
              <a:buAutoNum type="arabicPeriod"/>
            </a:pPr>
            <a:endParaRPr lang="ru-RU" smtClean="0"/>
          </a:p>
          <a:p>
            <a:pPr marL="342900" indent="-342900">
              <a:buAutoNum type="arabicPeriod"/>
            </a:pPr>
            <a:endParaRPr lang="ru-RU" smtClean="0"/>
          </a:p>
          <a:p>
            <a:pPr marL="342900" indent="-342900">
              <a:buAutoNum type="arabicPeriod"/>
            </a:pPr>
            <a:endParaRPr lang="ru-RU" smtClean="0"/>
          </a:p>
          <a:p>
            <a:pPr marL="342900" indent="-342900">
              <a:buAutoNum type="arabicPeriod"/>
            </a:pPr>
            <a:endParaRPr lang="ru-RU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59394" name="Picture 2" descr="\\DIREKTOR\Users\Public\01 Все документы\Новикова\IMG-20200207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419600" y="2286000"/>
            <a:ext cx="1447800" cy="1930400"/>
          </a:xfrm>
          <a:prstGeom prst="rect">
            <a:avLst/>
          </a:prstGeom>
          <a:noFill/>
        </p:spPr>
      </p:pic>
      <p:pic>
        <p:nvPicPr>
          <p:cNvPr id="59396" name="Picture 4" descr="\\DIREKTOR\Users\Public\01 Все документы\Новикова\IMG-20200207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162050" y="2038350"/>
            <a:ext cx="1485900" cy="1981200"/>
          </a:xfrm>
          <a:prstGeom prst="rect">
            <a:avLst/>
          </a:prstGeom>
          <a:noFill/>
        </p:spPr>
      </p:pic>
      <p:pic>
        <p:nvPicPr>
          <p:cNvPr id="59397" name="Picture 5" descr="\\DIREKTOR\Users\Public\01 Все документы\Новикова\IMG-20200207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971800" y="2286000"/>
            <a:ext cx="1428750" cy="1905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47800" y="4267200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6096000"/>
            <a:ext cx="364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Интерактивное колесо «Сравни»</a:t>
            </a:r>
          </a:p>
        </p:txBody>
      </p:sp>
      <p:pic>
        <p:nvPicPr>
          <p:cNvPr id="11" name="Picture 2" descr="E:\Новая папка\IMG_20200207_0907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4648200"/>
            <a:ext cx="2358654" cy="144736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600200" y="4267200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Картотека «Фигуры из палочек»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Irina\Desktop\!!!!Учсиб 2020\24-01-2020_13-43-32\IMG_125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7627" r="5449" b="6197"/>
          <a:stretch/>
        </p:blipFill>
        <p:spPr bwMode="auto">
          <a:xfrm>
            <a:off x="2438400" y="6400800"/>
            <a:ext cx="2086561" cy="173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3000" y="1752600"/>
            <a:ext cx="4305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4.Картотека игр по речевому развитию</a:t>
            </a:r>
          </a:p>
        </p:txBody>
      </p:sp>
      <p:pic>
        <p:nvPicPr>
          <p:cNvPr id="60420" name="Picture 4" descr="\\DIREKTOR\Users\Public\01 Все документы\Новикова\картотека рр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1" y="2209801"/>
            <a:ext cx="1600199" cy="1200635"/>
          </a:xfrm>
          <a:prstGeom prst="rect">
            <a:avLst/>
          </a:prstGeom>
          <a:noFill/>
        </p:spPr>
      </p:pic>
      <p:pic>
        <p:nvPicPr>
          <p:cNvPr id="60421" name="Picture 5" descr="\\DIREKTOR\Users\Public\01 Все документы\Новикова\картотека рр\Рисунок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209801"/>
            <a:ext cx="1600200" cy="12006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9200" y="3505200"/>
            <a:ext cx="509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Рекомендации для родителей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«Экспериментируем дома»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4953000"/>
            <a:ext cx="4508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Фотоальбом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«В реке, ручейке, океане»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6400800"/>
            <a:ext cx="2484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Плакат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«Учи дорожные знаки»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2" name="Picture 6" descr="E:\Новая папка\IMG_20200207_093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886200"/>
            <a:ext cx="1447800" cy="1085850"/>
          </a:xfrm>
          <a:prstGeom prst="rect">
            <a:avLst/>
          </a:prstGeom>
          <a:noFill/>
        </p:spPr>
      </p:pic>
      <p:pic>
        <p:nvPicPr>
          <p:cNvPr id="60423" name="Picture 7" descr="E:\Новая папка\IMG_20200207_093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5334000"/>
            <a:ext cx="1473200" cy="990600"/>
          </a:xfrm>
          <a:prstGeom prst="rect">
            <a:avLst/>
          </a:prstGeom>
          <a:noFill/>
        </p:spPr>
      </p:pic>
      <p:pic>
        <p:nvPicPr>
          <p:cNvPr id="60424" name="Picture 8" descr="E:\Новая папка\IMG_20200207_0929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536950" y="6216650"/>
            <a:ext cx="2184400" cy="133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371600" y="5029200"/>
            <a:ext cx="2239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 Настольная игра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«Прогулка по городу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5943600"/>
            <a:ext cx="312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11.Альбом «Моя Белокуриха»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4000" y="1524000"/>
            <a:ext cx="2064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Дорожные знаки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0" y="2438400"/>
            <a:ext cx="166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9. Лото «ПДД»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E:\Новая папка\IMG_20200207_092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0750" y="1339850"/>
            <a:ext cx="2184400" cy="1638300"/>
          </a:xfrm>
          <a:prstGeom prst="rect">
            <a:avLst/>
          </a:prstGeom>
          <a:noFill/>
        </p:spPr>
      </p:pic>
      <p:pic>
        <p:nvPicPr>
          <p:cNvPr id="61443" name="Picture 3" descr="E:\Новая папка\IMG_20200207_0928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492250" y="3079750"/>
            <a:ext cx="2082800" cy="1562100"/>
          </a:xfrm>
          <a:prstGeom prst="rect">
            <a:avLst/>
          </a:prstGeom>
          <a:noFill/>
        </p:spPr>
      </p:pic>
      <p:pic>
        <p:nvPicPr>
          <p:cNvPr id="61444" name="Picture 4" descr="E:\Новая папка\IMG_20200207_092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733800" y="3962400"/>
            <a:ext cx="2133600" cy="1828800"/>
          </a:xfrm>
          <a:prstGeom prst="rect">
            <a:avLst/>
          </a:prstGeom>
          <a:noFill/>
        </p:spPr>
      </p:pic>
      <p:pic>
        <p:nvPicPr>
          <p:cNvPr id="61445" name="Picture 5" descr="E:\Новая папка\IMG_20200207_0923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6324600"/>
            <a:ext cx="2184400" cy="1638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95400" y="1600200"/>
            <a:ext cx="472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12.Лэпбуки: «Осень», «Правила дорожного движения», «Волшебная страна»,  «С новым годом», «Зима».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7" name="Picture 3" descr="E:\Новая папка\IMG_20200207_091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65093">
            <a:off x="624377" y="5536864"/>
            <a:ext cx="2076449" cy="2716680"/>
          </a:xfrm>
          <a:prstGeom prst="rect">
            <a:avLst/>
          </a:prstGeom>
          <a:noFill/>
        </p:spPr>
      </p:pic>
      <p:pic>
        <p:nvPicPr>
          <p:cNvPr id="62469" name="Picture 5" descr="E:\Новая папка\IMG_20200207_091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061243" y="4339557"/>
            <a:ext cx="2739719" cy="2137805"/>
          </a:xfrm>
          <a:prstGeom prst="rect">
            <a:avLst/>
          </a:prstGeom>
          <a:noFill/>
        </p:spPr>
      </p:pic>
      <p:pic>
        <p:nvPicPr>
          <p:cNvPr id="62471" name="Picture 7" descr="E:\Новая папка\IMG_20200207_0924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047750" y="2152650"/>
            <a:ext cx="1676400" cy="2400300"/>
          </a:xfrm>
          <a:prstGeom prst="rect">
            <a:avLst/>
          </a:prstGeom>
          <a:noFill/>
        </p:spPr>
      </p:pic>
      <p:pic>
        <p:nvPicPr>
          <p:cNvPr id="62473" name="Picture 9" descr="E:\Новая папка\IMG_20200207_0927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417140" y="2297860"/>
            <a:ext cx="2015983" cy="2144663"/>
          </a:xfrm>
          <a:prstGeom prst="rect">
            <a:avLst/>
          </a:prstGeom>
          <a:noFill/>
        </p:spPr>
      </p:pic>
      <p:pic>
        <p:nvPicPr>
          <p:cNvPr id="62472" name="Picture 8" descr="E:\Новая папка\IMG_20200207_0927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3124200"/>
            <a:ext cx="2639704" cy="1361428"/>
          </a:xfrm>
          <a:prstGeom prst="rect">
            <a:avLst/>
          </a:prstGeom>
          <a:noFill/>
        </p:spPr>
      </p:pic>
      <p:pic>
        <p:nvPicPr>
          <p:cNvPr id="62468" name="Picture 4" descr="E:\Новая папка\IMG_20200207_0918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742508">
            <a:off x="4113259" y="5706865"/>
            <a:ext cx="1963010" cy="2465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71600" y="1447800"/>
            <a:ext cx="449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13. Дидактические игры: «Старый, современный город», «Сколько рыб», «Четвертый лишний», «Какой знак?», «Назови одним словом», «Найди отличия»,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«Собери картинку» и др.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2" name="Picture 4" descr="E:\Новая папка\IMG_20200207_091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928911" y="6519889"/>
            <a:ext cx="2161823" cy="1618845"/>
          </a:xfrm>
          <a:prstGeom prst="rect">
            <a:avLst/>
          </a:prstGeom>
          <a:noFill/>
        </p:spPr>
      </p:pic>
      <p:pic>
        <p:nvPicPr>
          <p:cNvPr id="63493" name="Picture 5" descr="E:\Новая папка\IMG_20200207_091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285508" y="5801092"/>
            <a:ext cx="2178625" cy="1549241"/>
          </a:xfrm>
          <a:prstGeom prst="rect">
            <a:avLst/>
          </a:prstGeom>
          <a:noFill/>
        </p:spPr>
      </p:pic>
      <p:pic>
        <p:nvPicPr>
          <p:cNvPr id="63494" name="Picture 6" descr="E:\Новая папка\IMG_20200207_0912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876425" y="4143375"/>
            <a:ext cx="1466850" cy="1866900"/>
          </a:xfrm>
          <a:prstGeom prst="rect">
            <a:avLst/>
          </a:prstGeom>
          <a:noFill/>
        </p:spPr>
      </p:pic>
      <p:pic>
        <p:nvPicPr>
          <p:cNvPr id="63495" name="Picture 7" descr="E:\Новая папка\IMG_20200207_0915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600575" y="6753225"/>
            <a:ext cx="2209800" cy="1657350"/>
          </a:xfrm>
          <a:prstGeom prst="rect">
            <a:avLst/>
          </a:prstGeom>
          <a:noFill/>
        </p:spPr>
      </p:pic>
      <p:pic>
        <p:nvPicPr>
          <p:cNvPr id="63496" name="Picture 8" descr="E:\Новая папка\IMG_20200207_0916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930650" y="4679950"/>
            <a:ext cx="2082800" cy="1562100"/>
          </a:xfrm>
          <a:prstGeom prst="rect">
            <a:avLst/>
          </a:prstGeom>
          <a:noFill/>
        </p:spPr>
      </p:pic>
      <p:pic>
        <p:nvPicPr>
          <p:cNvPr id="63497" name="Picture 9" descr="E:\Новая папка\IMG_20200207_0917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82550" y="4654550"/>
            <a:ext cx="1879600" cy="1409700"/>
          </a:xfrm>
          <a:prstGeom prst="rect">
            <a:avLst/>
          </a:prstGeom>
          <a:noFill/>
        </p:spPr>
      </p:pic>
      <p:pic>
        <p:nvPicPr>
          <p:cNvPr id="63491" name="Picture 3" descr="E:\Новая папка\IMG_20200207_0909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2971800"/>
            <a:ext cx="1748004" cy="1371600"/>
          </a:xfrm>
          <a:prstGeom prst="rect">
            <a:avLst/>
          </a:prstGeom>
          <a:noFill/>
        </p:spPr>
      </p:pic>
      <p:pic>
        <p:nvPicPr>
          <p:cNvPr id="63498" name="Picture 10" descr="E:\Новая папка\IMG_20200207_0908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1800" y="2895600"/>
            <a:ext cx="3048000" cy="1465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3802" y="3657600"/>
            <a:ext cx="189988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223E1E"/>
                </a:solidFill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ЭССЕ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914400"/>
            <a:ext cx="533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Моя главная профессиональная роль – ВОСПИТАТЕЛЬ»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«Умение воспитывать – это все-таки искусство,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хорошо играть на скрипке или рояле,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хорошо писать картины».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А.С.Макаренко.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чего мы приходим в этот мир? Этот вопрос, наверное, заставляет задуматься многих из нас… Как найти своё, то единственное место в жизни и понять, а правильный ли выбор ты сделал? Что повлияло на этот выбор? Ответ на этот, казалось бы, простой вопрос всегда остаётся загадкой. А может это судьба? У каждого из нас это происходит по-разному…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«Весь мир – театр, мы все – актеры поневоле,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Всесильная Судьба распределяет роли,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небеса следят за нашею игрой!»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Пьер де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Ронсар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	Еще девочкой я всегда мечтала быть воспитателем, но почему-то пошла на учителя начальных классов … Почему?  А ответ прост… Когда готовлюсь к занятиям, чувствую, думаю, вижу всю группу и каждого в отдельности ребенка. Этот принцип пришел не случайно. В моей жизни есть такой учитель, умеющий все пропустить «через себя» это мой первый учитель, а в семье мы ее называем – наш семейный учитель – Андреева Фаина Васильевна – учитель начальных классов села Сычевка. Почему семейный? Да потому, что все девочки из нашей семьи, мои сестренки – старшая Наташа, младшая Катя и я учились у нее, педагога от Бога.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 очень хотелось работать с детьми  и этот человек, по крупицам объяснила мне весь процесс работы с малышами. И очень рада, что этот педагог дала мне дорогу в мою педагогическую деятельность.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Прошло много лет, и я понимаю - моя мечта сбылась! … Я – ВОСПИТАТЕЛЬ!  Я, словно героиня Анны Ардовой из сериала «Одна за всех»,  я - актриса, я - художник, я - историк, я -  географ, я -экскурсовод, я- инспектор…. Я – ВОСПИТАТЕЛЬ! 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Моя задача - оправдать ожидания каждого ребёнка, потому что детство - это та пора, которая наполнена волшебством, добром, открытиями! Как я это делаю…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9200" y="1524000"/>
            <a:ext cx="4724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Собираемся на зарядку… Я, в роли тренера отряда космонавтов, готовлю ребят к полету в космос. Весело и задорно, под музыку, мы выполняем упражнения с твердой уверенностью, что это поможет стать нам сильными, крепкими, выносливыми. Мы отправляемся в полет к далеким планетам, открываем новые звезды, наблюдаем Млечный путь, знакомимся с марсианами! Мотивация создана, эмоциональный подъем обеспечен, двигательные навыки и умения сформированы и я уверена, что у детей будет заложена потребность в здоровом образе жизни, стремление к познанию нового, неизведанного!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Полные сил и энергии мы с ребятами отправляемся  изучать свой родной Алтайский край, родной город Белокуриху. И теперь я в роли руководителя научной экспедиции расскажу о растительном и животном мире Алтайского края, а члены экспедиции обязательно поведают мне какие-нибудь тайны из жизни зверей.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«Природа родного края  - великий учитель. Она раскрывает глаза на прекрасное, пробуждает чуткость к сердцу другого человека", считал В.А.Сухомлинский. Я разделяю его точку зрения и поэтому мы, перевоплотившись в художников,  создадим коллективную работу «Жители нашего леса».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А  пока у меня следующая роль, во время целевой прогулки к перекрестку, я – инспектор дорожного движения. Надеваю фуражку, беру в руки жезл…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рамках реализации проекта «Юный пешеход», мы вместе с детьми и родителями создали макет, изучили дороги и перекрестки, правила дорожного движения.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Вот и пора обедать! У меня есть пара минут, что бы перевоплотиться в роль сказочной гувернантки, я  - Мери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Поппинс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 И сейчас я покажу детям, как правильно сидеть за столом, научу  мальчиков ухаживать за девочками во время обеда – отодвигать стул, передавать хлеб; расскажу о пользе овощной запеканки и яблочного компота.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3000" y="1447800"/>
            <a:ext cx="4648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Мои малыши устали…пришло время проявить свои поэтические способности. Небольшие стихи, которые я придумываю к режимным моментам, помогают закреплять навыки, развивают речь детей, способствуют развитию внимания и памяти.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мы весело играли,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 прекрасный познавали…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Были в поле и в лесу….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Повстречали там  козу.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садик дружно мы вернулись,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Покружились, улыбнулись…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Прилегли мы на кровать,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сказку почитать…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Сказка в гости приходи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мир чудесный унеси…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в тихий час ребятки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Отдохнули без оглядки.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Побывали в сладком сне,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Прокатились на Луне.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Глазки детки закрывают и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Реснички опускают,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Дышат ласково, легко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Сон спешит придти давно…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Лучшее образование - это самообразование, сказал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Акройд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Питер.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Тихий час самое подходящее время. У современного воспитателя есть уникальная возможность взять все лучшее, что развивалось годами в области педагогики, и умножить это на современные методики. Педагогические конференции, методические объединения дают возможность научиться, поделиться  опытом с  коллегами, взять для себя интересное и необходимое.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IREKTOR\Users\Public\01 Все документы\Новикова\портфолио\пус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75001" y="-2233"/>
            <a:ext cx="1107996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0600" y="2032844"/>
            <a:ext cx="4953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Потому что  воспитатель, должен видеть больше, чем многие другие, уметь применять самые разнообразные знания из различных областей науки, научиться отвечать на тысячи, порой совсем «недетских» вопросов. И просто нельзя останавливаться  на достигнутом уровне знаний, повышение профессионального мастерства является необходимостью. Мне интересно все: занимательные  факты и разнообразные знания об окружающем мире, исследования психологов и  новые педагогические технологии, проекты где мы вместе с детьми – настоящие исследователи.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 « Весь мир – театр, мы все – актеры», но не по неволе! Нет по веянию души! Мне очень нравится моя главная профессиональная роль – ВОСПИТАТЕЛЬ! Почему, спросите Вы? Не каждая актриса сыграла столько разноплановых ролей, сколько сыграла их я в детском саду. И роли выбрала сама и свою судьбу, надолго связанную с детством, с миром радости, фантазии, открытий и добра. Можно ли сказать, что я счастлива? Однозначно - ДА. И ничего нет дороже вопроса, задаваемого моими детьми «А ты МОЯ?»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— это наше все, и какой бы ни была наша жизнь, чтобы не говорили о воспитателях. Я считаю, что каждый из нас добрый и любящий детей. Лучшие воспитанники — это мои воспитанники! Работа в детском саду научила меня главному: любить детей и принимать их такими, какие они есть.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IREKTOR\Users\Public\01 Все документы\Новикова\портфолио\1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9200" y="3657600"/>
            <a:ext cx="44038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23E1E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4400" b="1" dirty="0">
              <a:solidFill>
                <a:srgbClr val="223E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1100</Words>
  <Application>Microsoft Office PowerPoint</Application>
  <PresentationFormat>Экран (4:3)</PresentationFormat>
  <Paragraphs>125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Office Theme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49</cp:revision>
  <dcterms:modified xsi:type="dcterms:W3CDTF">2020-02-07T05:02:56Z</dcterms:modified>
</cp:coreProperties>
</file>