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5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567C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35556" y="0"/>
            <a:ext cx="9144000" cy="6858000"/>
            <a:chOff x="-35556" y="0"/>
            <a:chExt cx="9144000" cy="6858000"/>
          </a:xfrm>
        </p:grpSpPr>
        <p:pic>
          <p:nvPicPr>
            <p:cNvPr id="1026" name="Picture 2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5556" y="0"/>
              <a:ext cx="9144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1259632" y="1700808"/>
              <a:ext cx="7223452" cy="28007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4400" b="1" dirty="0" smtClean="0">
                  <a:solidFill>
                    <a:srgbClr val="006600"/>
                  </a:solidFill>
                  <a:latin typeface="Monotype Corsiva" panose="03010101010201010101" pitchFamily="66" charset="0"/>
                </a:rPr>
                <a:t>КАРТОТЕКА ИГР </a:t>
              </a:r>
            </a:p>
            <a:p>
              <a:pPr algn="ctr"/>
              <a:r>
                <a:rPr lang="ru-RU" sz="4400" b="1" dirty="0" smtClean="0">
                  <a:solidFill>
                    <a:srgbClr val="006600"/>
                  </a:solidFill>
                  <a:latin typeface="Monotype Corsiva" panose="03010101010201010101" pitchFamily="66" charset="0"/>
                </a:rPr>
                <a:t>ПО РЕЧЕВОМУ РАЗВИТИЮ</a:t>
              </a:r>
            </a:p>
            <a:p>
              <a:pPr algn="ctr"/>
              <a:r>
                <a:rPr lang="ru-RU" sz="4400" b="1" dirty="0" smtClean="0">
                  <a:solidFill>
                    <a:srgbClr val="006600"/>
                  </a:solidFill>
                  <a:latin typeface="Monotype Corsiva" panose="03010101010201010101" pitchFamily="66" charset="0"/>
                </a:rPr>
                <a:t>ДЛЯ ДЕТЕЙ СТАРШЕГО </a:t>
              </a:r>
            </a:p>
            <a:p>
              <a:pPr algn="ctr"/>
              <a:r>
                <a:rPr lang="ru-RU" sz="4400" b="1" dirty="0" smtClean="0">
                  <a:solidFill>
                    <a:srgbClr val="006600"/>
                  </a:solidFill>
                  <a:latin typeface="Monotype Corsiva" panose="03010101010201010101" pitchFamily="66" charset="0"/>
                </a:rPr>
                <a:t>ДОШКОЛЬНОГО ВОЗРАСТА</a:t>
              </a:r>
              <a:endParaRPr lang="ru-RU" sz="4400" b="1" dirty="0">
                <a:solidFill>
                  <a:srgbClr val="006600"/>
                </a:solidFill>
                <a:latin typeface="Monotype Corsiva" panose="03010101010201010101" pitchFamily="66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779912" y="6206559"/>
              <a:ext cx="19961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Белокуриха, 2020</a:t>
              </a:r>
              <a:endParaRPr 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4026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84168" y="3789040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259633" y="404664"/>
              <a:ext cx="7560840" cy="61863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</a:t>
              </a:r>
              <a:r>
                <a:rPr lang="ru-RU" b="1" dirty="0" err="1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Громко-шепотом</a:t>
              </a:r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Формировать способность подбирать сходные по звучанию фразы, произносить их громко или шепотом.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Воспитатель говорит, что в гости к котенку прилетела оса. Сначала можно произнести фразу вместе: «</a:t>
              </a:r>
              <a:r>
                <a:rPr lang="ru-RU" dirty="0" err="1" smtClean="0">
                  <a:latin typeface="Times New Roman" pitchFamily="18" charset="0"/>
                  <a:cs typeface="Times New Roman" pitchFamily="18" charset="0"/>
                </a:rPr>
                <a:t>Са-са-са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 — прилетела к нам оса». Затем эта рифмовка повторяется громко — тихо — шепотом (вместе со взрослым и индивидуально).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Су-су-су — кот прогнал осу. (Текст проговаривается быстро и медленно.)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Можно предложить детям закончить фразу самостоятельно: «</a:t>
              </a:r>
              <a:r>
                <a:rPr lang="ru-RU" dirty="0" err="1" smtClean="0">
                  <a:latin typeface="Times New Roman" pitchFamily="18" charset="0"/>
                  <a:cs typeface="Times New Roman" pitchFamily="18" charset="0"/>
                </a:rPr>
                <a:t>Са-са-са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 — (там летит оса), су-су-су (как прогнать осу?), (я боюсь осу) и т. п.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Особое внимание уделяется интонационной выразительности речи, детей учат в инсценировках говорить разными голосами и с разной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интонацией (повествовательной, вопросительной,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восклицательной). Для выработки хорошей дикции,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четкого и правильного произнесения как отдельных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слов, так и фраз широко используется специальный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материал (</a:t>
              </a:r>
              <a:r>
                <a:rPr lang="ru-RU" dirty="0" err="1" smtClean="0">
                  <a:latin typeface="Times New Roman" pitchFamily="18" charset="0"/>
                  <a:cs typeface="Times New Roman" pitchFamily="18" charset="0"/>
                </a:rPr>
                <a:t>чистоговорки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ru-RU" dirty="0" err="1" smtClean="0">
                  <a:latin typeface="Times New Roman" pitchFamily="18" charset="0"/>
                  <a:cs typeface="Times New Roman" pitchFamily="18" charset="0"/>
                </a:rPr>
                <a:t>потешки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, считалки,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небольшие стихотворения), который произносится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детьми с разной силой голоса и в различном темпе.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При отгадывании загадок дети могут определить,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есть ли заданный звук в отгадке.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12160" y="3789040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331640" y="260648"/>
              <a:ext cx="7272808" cy="5447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ИГРЫ НА РАЗВИТИЕ СЛОВАРЯ</a:t>
              </a:r>
              <a:endPara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</a:t>
              </a:r>
            </a:p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«Лови да бросай - цвета называй»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Совершенствовать способность подбирать существительные к прилагательному, обозначающему цвет.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Материал: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Мяч.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Что у нас какого цвета - мы расскажем вам об этом.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Взрослый, бросая мяч ребенку, называет прилагательное, обозначающее цвет, а ребенок, возвращая мяч, называет существительное, подходящее к данному прилагательному.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Взрослый: красный –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Ребёнок: мак, огонь, флаг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оранжевый - апельсин, морковь, заря;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желтый - цыпленок, солнце, репа;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зеленый - огурец, трава, лес;</a:t>
              </a:r>
            </a:p>
            <a:p>
              <a:r>
                <a:rPr lang="ru-RU" dirty="0" err="1" smtClean="0">
                  <a:latin typeface="Times New Roman" pitchFamily="18" charset="0"/>
                  <a:cs typeface="Times New Roman" pitchFamily="18" charset="0"/>
                </a:rPr>
                <a:t>голубой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 - небо, лед, незабудки;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синий - колокольчик, море, чернила;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фиолетовый - слива, сирень, сумерки.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12160" y="3789040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259632" y="260648"/>
              <a:ext cx="7560840" cy="5355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«Какой это предмет?»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Совершенствовать согласование прилагательного с существительным.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Материал: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Мяч.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Взрослый называет признак и бросает мяч одному из детей. Поймавший мяч ребенок называет предмет, которым обладает этим признаком, и возвращает мяч. Далее взрослый бросает мяч по очереди другим детям. Например: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Длинная — веревка, шуба, нитка, улица, резинка, коса, юбка, дорога, резинка, лента, рубашка, занавеска.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Длинный — поезд, шнурок, огурец, день, карандаш, нож, пиджак.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Широкая — улица, речка, лента, дорога, кофта, юбка, резинка.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Широкий — шарф, переулок, двор, коридор, подоконник.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Красная — звезда, ягода, лента, шапочка, рубашка, май­ка, малина.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Красный — шар, шарф, помидор, мак, дом, карандаш.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Круглый — мяч, шар, лепесток, помидор.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Круглое — солнце, яйцо, яблоко, колесо.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9144000" cy="7554953"/>
            <a:chOff x="0" y="0"/>
            <a:chExt cx="9144000" cy="7554953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84168" y="3789040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259633" y="260648"/>
              <a:ext cx="7560840" cy="72943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«Подбери словечко»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Расширить словарный запас у детей, развивать способность согласовывать прилагательное с существительным.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 В эту игру можно играть с мячом, перекидывая, его друг другу.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Про что можно сказать: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«Свежий»… (воздух, огурец, хлеб, ветер);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«старый»… (дом, пень, человек, ботинок);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«свежая»… (булочка, новость, газета, скатерть);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«старая»…(мебель, сказка, книга, бабушка);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«свежее»… (молоко, мясо, варенье);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«старое»…(кресло, сиденье, окно).</a:t>
              </a: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«Кто как разговаривает?»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Расширить словарный запас, развивать быстроту реакции. 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Материал: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Мяч.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Вариант 1.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 Мяч лови, да поскорей назови я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зык зверей.  Взрослый  бросает мяч ребёнку, называя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животных. Ребёнок, возвращая мяч, должен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правильно ответить, как то или иное животное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подает голос: корова, тигр, змея, комар, собака, волк,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утка, свинья; мычит, рычит, шипит, пищит, лает, воет, крякает, хрюкает. </a:t>
              </a:r>
            </a:p>
            <a:p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Вариант 2.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Взрослый, бросая ребенку мяч,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спрашивает: «Кто рычит?», «А кто мычит?»,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«Кто лает?», «Кто кукует?» и т. д. </a:t>
              </a:r>
            </a:p>
            <a:p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9144000" cy="7000955"/>
            <a:chOff x="0" y="0"/>
            <a:chExt cx="9144000" cy="7000955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84168" y="3789040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331640" y="260648"/>
              <a:ext cx="7560840" cy="6740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«Угадай предмет»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Развивать мышление, активизировать словарный запас.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Отгадай предмет по названию его частей.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Кузов, кабина, колеса, руль, фары, дверцы (грузовик).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Ствол, ветки, сучья, листья, кора, корни (дерево).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Дно, крышка, стенки, ручки (кастрюля).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Палуба, каюта, якорь, корма, нос (корабль).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Подъезд, этаж, лестница, квартиры, чердак (дом).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Крылья, кабина, хвост, мотор (самолет).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Глаза, лоб, нос, рот, брови, щеки (лицо).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Рукава, воротник, манжеты (рубашка).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Голова, туловище, ноги, хвост, вымя (корова).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Пол, стены, потолок (комната). Подоконник, рама, стекло (окно).</a:t>
              </a:r>
            </a:p>
            <a:p>
              <a:pPr algn="ctr"/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«Что общего»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Развивать навыки понятийного обобщения.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  Объясните, что общее у предметов.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У 2 предметов:  огурец, помидор (овощи);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ромашка, тюльпан (цветы); слон, муравей (животные).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У 3 предметов: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мяч, солнце, шар — ...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тарелка, ваза, чашка — ...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лист, трава, крокодил — ...</a:t>
              </a:r>
            </a:p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12160" y="3789040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331640" y="260648"/>
              <a:ext cx="7488832" cy="42473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 «Запоминай-ка»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Активизировать словарный запас по лексическим темам. Развивать навыки понятийного обобщения. Развивать </a:t>
              </a:r>
              <a:r>
                <a:rPr lang="ru-RU" dirty="0" err="1" smtClean="0">
                  <a:latin typeface="Times New Roman" pitchFamily="18" charset="0"/>
                  <a:cs typeface="Times New Roman" pitchFamily="18" charset="0"/>
                </a:rPr>
                <a:t>слухо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 - речевой памяти.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Материал: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Карточка с рядами слов (для воспитателя)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</a:t>
              </a:r>
              <a:r>
                <a:rPr lang="ru-RU" b="1" dirty="0" err="1" smtClean="0">
                  <a:latin typeface="Times New Roman" pitchFamily="18" charset="0"/>
                  <a:cs typeface="Times New Roman" pitchFamily="18" charset="0"/>
                </a:rPr>
                <a:t>игры:</a:t>
              </a:r>
              <a:r>
                <a:rPr lang="ru-RU" dirty="0" err="1" smtClean="0">
                  <a:latin typeface="Times New Roman" pitchFamily="18" charset="0"/>
                  <a:cs typeface="Times New Roman" pitchFamily="18" charset="0"/>
                </a:rPr>
                <a:t>Взрослый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 произносит ряды слов и даёт задание ребёнку на запоминание слов определённой тематики. Образец: «Я буду называть разные слова, вам надо запомнить только названия птиц».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Только птиц: аист, стрекоза, сова, снегирь, кузнечик, сокол.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Только диких зверей: барсук, овца, слон, ослик, лиса.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Только овощи: свёкла, ананас, капуста, кукуруза, редис.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Только обувь: сапожки, носки, сандалии, кроссовки, колготки.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Только мебель: подоконник, сервант, стол, кресло, порог.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Только посуда: блюдце, скатерть, кастрюля, сковорода, салфетка.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Только транспорт: автобус, колесо, самосвал, такси, скамейка.</a:t>
              </a:r>
            </a:p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84168" y="3861048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259632" y="260648"/>
              <a:ext cx="7632848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«Кто подберет больше слов?»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Развивать мышление, активизировать словарный запас.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Взрослый предлагает детям назвать как можно боль­ше слов, отвечая на вопросы. При этом можно использо­вать предметы или картинки.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- Что можно шить? (Платье, пальто, сарафан, рубашку, шубу, сапоги, панаму, юбку, блузку и т. д.)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- Что можно связать? (Шапочку, варежки, шарф, кофту, жилетку, платье, скатерть, салфетку и т. д.)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- Что можно штопать? (Носки, чулки, варежки, шарф и т. д.)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- Что можно завязывать? (Шапку, шарф, ботинки, платок, косынку и т. д.)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- Что можно надеть? (Пальто, платье, кофту, шубу, плащ, юбку, колготки )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- Что можно обуть? (Тапки, туфли, ботинки, сапоги и т. д.)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- Что можно «надвинуть» на голову? (Шапку, фуражку, панаму, кепку.)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Побеждает тот, кто подобрал больше слов.</a:t>
              </a:r>
            </a:p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12160" y="3789040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331641" y="332656"/>
              <a:ext cx="7488832" cy="5355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«Семья» 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Формировать способность детей разбираться в родственных отношениях, употреблять слова, обозначающие родство и родственников. 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Материал: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Мяч.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Кто вы мне и кто вам я, если вы - моя семья?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Взрослый, бросая мяч ребенку, задает вопрос, на который ребенок, возвращая мяч, должен ответить. Примерные вопросы: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• Кем ты доводишься маме и папе?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• Кто ты для бабушки и дедушки?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• У тебя сестра или брат?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• Назови двоюродных братьев и сестер.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• Кем являются для тебя родители твоих двоюродных братьев и сестер?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На этом мы закончим обзор игр. Еще раз хотим обратить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внимание родителей на то, что игры на развитие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словарного запаса ребёнка разнообразны и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наполнение содержанием зависит только от вашей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фантазии и желания работать. </a:t>
              </a:r>
            </a:p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9144000" cy="6928947"/>
            <a:chOff x="0" y="0"/>
            <a:chExt cx="9144000" cy="6928947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84168" y="3789040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331640" y="188640"/>
              <a:ext cx="7416824" cy="6740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«Мяч бросай, четко фрукты называй»</a:t>
              </a:r>
              <a:r>
                <a:rPr lang="ru-RU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 или</a:t>
              </a:r>
            </a:p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«Мяч бросай, транспорт быстро называй»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Расширить словарный запас за счет употребления обобщающих слов, развивать внимание и память, способность соотносить родовые и видовые понятия. 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Материал: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Мяч.</a:t>
              </a:r>
            </a:p>
            <a:p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Вариант 1.</a:t>
              </a: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Взрослый называет обобщающее понятие и бросает мяч ребенку. Ребенок, возвращая мяч взрослому, должен назвать относящиеся к этому обобщающему понятию предметы.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Взрослый: - Овощи; Дети: - Картофель, капуста, помидор, огурец, редиска, свекла, морковь.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Взрослый: - Фрукты; Дети: - Яблоко, груша, лимон, мандарин, апельсин, абрикос.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Взрослый: - Ягоды; Дети: - Малина, клубника, смородина,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брусника, черника, ежевика.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Взрослый: деревья;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Дети: береза, ель, сосна, дуб, липа, тополь и т.д.</a:t>
              </a:r>
            </a:p>
            <a:p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Вариант 2.</a:t>
              </a: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Взрослый называет видовые понятия, а ребенок –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обобщающие слова.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Взрослый: огурец, помидор, репа.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Ребенок: овощи.</a:t>
              </a:r>
            </a:p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DIREKTOR\Users\Public\01 Все документы\Новикова\ша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2" descr="\\DIREKTOR\Users\Public\01 Все документы\Новикова\52666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789040"/>
            <a:ext cx="2793504" cy="27935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59633" y="188640"/>
            <a:ext cx="76328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«Рыбки»</a:t>
            </a:r>
            <a:endParaRPr lang="ru-RU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Совершенствовать в активном словаре детей существительные по теме «Рыбы».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Материал: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Значки, специальные медали в качестве приза.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Ход игры: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стоят по одну сторону помещения, водящий — лицом к ним в середине комнаты, он — рыбак. Дети перед началом игры придумывают каждый для себя название рыбы. Рыбак говорит: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«Сети в море я бросаю,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Много, много рыб поймаю».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последним словом рыбака дети перебегают на другую сторону комнаты. Пойманного ребенка водящий спрашивает: «Как зовут тебя, рыбка?» — «Карась».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игре могут совершенствоваться и названия аквариумных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рыбок. Если дети знают названия хищных рыб, то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игру можно усложнить. Если пойманный ребенок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называет хищную рыбу, то он помогает рыбаку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ловить других рыбок. Победителем считается тот,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 ни разу не попал в сети рыбака.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026" name="Picture 2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1027" name="Picture 3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28184" y="3933056"/>
              <a:ext cx="2577480" cy="2577480"/>
            </a:xfrm>
            <a:prstGeom prst="rect">
              <a:avLst/>
            </a:prstGeom>
            <a:noFill/>
          </p:spPr>
        </p:pic>
        <p:sp>
          <p:nvSpPr>
            <p:cNvPr id="4" name="TextBox 3"/>
            <p:cNvSpPr txBox="1"/>
            <p:nvPr/>
          </p:nvSpPr>
          <p:spPr>
            <a:xfrm>
              <a:off x="1547664" y="404664"/>
              <a:ext cx="6984776" cy="590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ИГРЫ ПО ЗВУКОВОЙ КУЛЬТУРЕ РЕЧИ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</a:p>
            <a:p>
              <a:pPr algn="ctr"/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Игра «Замени звук»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 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Формировать представления детей мысленно переставлять, заменять звуки на заданные, называть получившиеся таким образом новые слова.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Материал: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Ряды слов для преобразования, предметные картинки со словами, которые должны получиться.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Взрослый задает звук, на который нужно будет заменить первый или последний звук в слове.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Затем он раскладывает картинки и произносит слова, а ребенок с их помощью мысленно заменяет звук в исходном слове на заданный и называет вслух получившееся слово.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Например, нужно заменить на [ч] первый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(кашка - чашка, гайка - чайка, масть - часть)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или последний звук (враг - врач, клюв - ключ,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мел - меч).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 мере тренировки игру можно проводить на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слух, без использования картинок.</a:t>
              </a:r>
            </a:p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77348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DIREKTOR\Users\Public\01 Все документы\Новикова\52666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789040"/>
            <a:ext cx="2793504" cy="2793504"/>
          </a:xfrm>
          <a:prstGeom prst="rect">
            <a:avLst/>
          </a:prstGeom>
          <a:noFill/>
        </p:spPr>
      </p:pic>
      <p:grpSp>
        <p:nvGrpSpPr>
          <p:cNvPr id="7" name="Группа 6"/>
          <p:cNvGrpSpPr/>
          <p:nvPr/>
        </p:nvGrpSpPr>
        <p:grpSpPr>
          <a:xfrm>
            <a:off x="0" y="0"/>
            <a:ext cx="9144000" cy="7000956"/>
            <a:chOff x="0" y="0"/>
            <a:chExt cx="9144000" cy="7000956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259631" y="260649"/>
              <a:ext cx="7884369" cy="6740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«Я знаю три названия животных (цветов)»</a:t>
              </a:r>
              <a:r>
                <a:rPr lang="ru-RU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 или</a:t>
              </a:r>
            </a:p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«Я знаю три имени девочек (пять имен мальчиков)»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Расширить словарный запас детей за счет употребления обобщающих слов, развивать быстроту реакции, ловкость. 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Материал: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Мяч.  </a:t>
              </a: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Раз и два, и три, четыре всё мы знаем в этом мире.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Ребенок, подбрасывая или ударяя мячом об пол, произносит: «Я знаю пять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имен мальчиков: Саша раз, Витя два, Коля три, Андрей четыре, Володя пять».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Можно использовать следующие виды движений: бросание мяча об пол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одной или двумя руками и ловля двумя руками; бросание мяча вверх двумя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руками и ловля двумя руками; отбивание мяча правой и левой рукой на месте.</a:t>
              </a:r>
            </a:p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«Рыбы, звери, птицы»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Совершенствовать в активном словаре детей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существительные по темам: «Рыбы», «Звери», «Птицы».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Все становятся в круг, ведущий ходит внутри круга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и громко, не спеша, говорит: «Рыбы, птицы, звери...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Рыбы, птицы, звери».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Неожиданно останавливается перед кем-нибудь и,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указывая на него пальцем, говорит: «Звери» (или: «Птицы).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Затем отсчи­тывает 5—7 хлопков. Если вызванный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успел за это время назвать зверя (медведь, волк, лиса), он получает фант. Выигрывает тот, кто наберет больше фантов. Он становится ведущим.</a:t>
              </a:r>
            </a:p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9144000" cy="6928947"/>
            <a:chOff x="0" y="0"/>
            <a:chExt cx="9144000" cy="6928947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84168" y="3789040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259632" y="188640"/>
              <a:ext cx="7632848" cy="6740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«Что растет в лесу?»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Активизировать у детей словарь существительных по темам: «Растения», «Животные»  </a:t>
              </a: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Материал: 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Стульчики по количеству детей.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Педагог выбирает трех детей и пред­лагает им назвать то, что растет в лесу. Например, один говорит: «В лесу растет гриб», второй — «малина», третий — «ель», а потом опять продолжает первый. Педагог предупреждает, что долго думать нельзя. Когда играющие нарушают правила, то садятся на место и выбирают себе замену. Новая группа детей получает другое задание, например перечислить, что растет в саду либо кто живет в лесу.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Победителем является тот, кто больше назвал растений и животных. Он получает приз.                      </a:t>
              </a:r>
              <a:r>
                <a:rPr lang="ru-RU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</a:t>
              </a:r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Четыре слова»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Расширять запас имен существительных в активном словаре детей.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Материал: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Мяч.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 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Играющие стоят полукругом. Ведущий бросает по очереди каждому из них мяч и говорит одно из четырех слов: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«земля», «вода», «небо», «огонь». Тот, кому брошен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мяч и ска­зано слово «земля», должен назвать какое-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либо животное. На сло­во «вода» играющий отвечает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названием рыбы, на слово «небо» — названием птицы.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При слове «огонь» все должны быстро повернуться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кругом на месте. При каждом ответе мяч возвращается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 ведущему. Ответивший неправильно выбывает на один тур из игры.</a:t>
              </a:r>
            </a:p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12160" y="3789040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259632" y="260648"/>
              <a:ext cx="7884368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«Подскажи словечко»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Развивать мышление, быстроту реакции.   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Материал: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Мяч.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 Есть всего один ответ. Кто-то знает, кто-то - нет. Взрослый, бросая мяч ребенку, спрашивает: Ворона каркает, а сорока? Ребенок, возвращая мяч, должен ответить: Сорока стрекочет.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Примеры вопросов: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Сова летает, а кролик? Корова ест сено, а лиса?  Крот роет норки, а сорока? 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Петух кукарекает, а курица?  Лягушка квакает, а лошадь?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У коровы теленок, а у овцы? У медвежонка мама медведица, а у бельчонка? </a:t>
              </a:r>
            </a:p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9144000" cy="7000955"/>
            <a:chOff x="0" y="0"/>
            <a:chExt cx="9144000" cy="7000955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12160" y="3789040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259632" y="260648"/>
              <a:ext cx="7632848" cy="6740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«Кто где живет?»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Совершенствовать представления детей о жилищах животных, насекомых.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Материал: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Мяч.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Кто в берлоге, кто в норе? Назови-ка поскорей!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Бросая мяч ребенку, родители задают вопрос, а ребенок, возвращая мяч, отвечает.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Вариант 1.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Взрослый: Кто живет в дупле? Белка.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Кто живет в скворечнике? Скворцы.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Кто живет в гнезде? Птицы: ласточки, кукушки сойки и т. д.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Кто живет в будке? Собака.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Кто живет в улье? Пчелы.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Кто живет в норе? Лиса.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Кто живет в логове? Волк.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Кто живет в берлоге? Медведь.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Вариант 2.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Взрослый: Где живет медведь? Где живет волк?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Ребёнок: В берлоге. В логове.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Вариант 3.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Работа над правильной конструкцией предложения.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Ребенку предлагается дать полный ответ: «Медведь живет в берлоге». </a:t>
              </a:r>
            </a:p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84168" y="3789040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259632" y="260648"/>
              <a:ext cx="7704855" cy="56323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«Чье это жилище»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Совершенствовать представления детей о жилищах животных.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Материал: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Картинки животных и картинки, изображающие жилища животных.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 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На доске картинки. Слева — картинки, изображающие жилища животных, справа — изображения животных (не у своих жилищ).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Воспитатель объясняет, что Незнайка перепутал домики жи­вотных. Надо им помочь найти свои. Дети переставляют изоб­ражения животных, помещая их около своих жилищ, а затем называют, чьи это жилища: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нора — для лисы, мышки;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берлога — для медведя;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дупло — для белки, для совы;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гнездо — для птицы;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скворечник — для скворца;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коровник — для коровы, телят;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конюшня — для лошади, жеребят;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свинарник — для свиньи и поросят;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крольчатник — для кроликов.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Перед выполнением этого задания дети закрепляют назва­ния жилищ домашних и диких животных и птиц по картинкам.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9144000" cy="7000955"/>
            <a:chOff x="0" y="0"/>
            <a:chExt cx="9144000" cy="7000955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6176" y="3861048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331641" y="260648"/>
              <a:ext cx="7488832" cy="6740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«Подбери действия к предметам»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Совершенствовать согласование существительного с глаголом.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Подберите как можно больше действий к предметам: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Ветер — дует, воет, свистит, ревёт;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снег — падает, сыплется, ложится, тает, скрипит, ис­крится;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собака — лает, рычит, догоняет, встречает, обнюхивает, кусает, прыгает, вертится, ласкается, скулит;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мышь — скребётся, шуршит, грызёт, крадётся, прячет­ся, забирается, пищит;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слон — топает, трубит, шагает, отдыхает, торопится, брыз­гается, жуёт;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вьюга — метёт, свистит, злится, завывает, заносит, осы­пает;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лягушка — квакает, прыгает, плавает, забирается, ло­вит;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огонь — горит, греет, обжигает, сжигает, сверкает, ми­гает;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карандаш — рисует, чертит, пишет, набрасывает,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штрихует, обводит;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цветок — растёт, поднимается, расцветает,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склоняется, пахнет;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яблоко — растёт, висит, наливается, поспевает,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созрева­ет, падает, катится;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медведь — ревёт, охотится, спит, ломает, ловит,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проби­рается, шумит;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дождь — идёт, моросит, льёт, капает, хлещет, поливает, орошает</a:t>
              </a:r>
            </a:p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9144000" cy="7000955"/>
            <a:chOff x="0" y="0"/>
            <a:chExt cx="9144000" cy="7000955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6176" y="3861048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331640" y="260648"/>
              <a:ext cx="7560841" cy="6740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«Что бывает круглым?»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Расширять словарь детей за счет прилагательных. Развивать воображение, память, ловкость. 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Материал: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Мяч.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Тут, конечно, каждый знает, что каким у нас бывает.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Перебрасывая мяч ребёнку различными способами, взрослый задает вопрос, на который ребенок, поймав мяч, должен ответить, после чего вернуть мяч.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• Что бывает круглым? (Мяч, шар, колесо, солнце, луна яблоко, вишня...)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• Что бывает длинным? (Дорога, река, веревка, нитка, лента, шнур...)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• Что бывает высоким? (Гора, дерево, человек, дом, шкаф...)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• Что бывает зеленым? (Трава, деревья, кусты, кузнечики, платье...)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• Что бывает холодным? (Вода, снег, лед, роса, иней камень, ночь...)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• Что бывает гладким? (Стекло, зеркало, камень, яблоко...)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• Что бывает сладким? (Сахар, конфеты, пирожки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торты, вафли...)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• Что бывает шерстяным? (Платье, свитер, варежки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перчатки, шапка...)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• Что бывает колючим? (Еж, роза, кактус, иголки, ель проволока...)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• Что бывает острым? (Нож, шило, стекло, ножницы кинжал, клинок...)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• Что бывает легким? (Пух, перо, вата, снежинка).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• Что бывает глубоким? (Канава, ров, овраг, колодец река, ручей...) </a:t>
              </a:r>
            </a:p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6176" y="3861048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331640" y="260648"/>
              <a:ext cx="7416824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«Что происходит в природе?»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Совершенствовать употребление в речи глаголов, согласование слов в предложении. 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Материал: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Мяч.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Человек легко находит, что в природе происходит.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Взрослый, бросая мяч ребенку, задает вопрос, а ребенок, возвращая мяч, должен на заданный вопрос ответить.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Игру желательно проводить по темам. Пример: Тема «Весна»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Взрослый: Солнце - что делает? Светит, греет.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Ручьи - что делают? Бегут, журчат.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Снег - что делает? Темнеет, тает.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Птицы - что делают? Прилетают, вьют гнезда, поют песни.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Капель - что делает? Звенит.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Медведь - что делает? Просыпается, выходит из берлоги. </a:t>
              </a:r>
            </a:p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6176" y="3861048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403648" y="476672"/>
              <a:ext cx="7416824" cy="56323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«Какие действия совершают животные?»</a:t>
              </a:r>
              <a:r>
                <a:rPr lang="ru-RU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 или </a:t>
              </a:r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«Что делают животные?»</a:t>
              </a:r>
              <a:r>
                <a:rPr lang="ru-RU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Активизировать глагольный словарь детей. Совершенствовать представления о животных. Развивать воображение, ловкость. 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Материал: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Мяч.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Что животные умеют – птицы, рыбы, кошки, змеи?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Взрослый разными способами, бросая мяч ребенку по очереди, называет какое-либо животное, а ребенок, возвращая мяч, произносит глагол, который можно отнести к названному животному.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Взрослый: собака;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Ребёнок - стоит, сидит, лежит, идет, бежит, спит, ест, лает, играет, кусается, ласкается, служит;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Кошка (мурлычет, мяукает, крадется, лакает, царапается,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умывается, облизывается);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Мышка (шуршит, пищит, грызет, прячется,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запасает);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Утка (летает, плавает, ныряет, крякает);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Ворона (летает, ходит, каркает, клюет);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Змея (ползет, шипит, извивается, жалит, нападает).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9144000" cy="6928947"/>
            <a:chOff x="0" y="0"/>
            <a:chExt cx="9144000" cy="6928947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6176" y="3861048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331640" y="188640"/>
              <a:ext cx="7632848" cy="6740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«Кто как передвигается?»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Обогащать глагольный словарь детей. Развивать мышление, внимание, ловкость. 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Материал: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Мяч.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Кто летает, кто плывет, кто ползет, а кто идет.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Взрослый, бросая мяч ребенку, задает вопрос, ребенок, возвращая мяч, должен на заданный вопрос ответить. Игра проводится с перебрасыванием мяча различными способами.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Взрослый: Летают.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Ребёнок: Птицы, бабочки, мухи, стрекозы, комары, мошки.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Плавают: Рыбы, дельфины, киты, моржи, акулы.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Ползают: Змеи, гусеницы, черви.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Прыгают: Кузнечики, лягушки, жабы блохи, зайцы.</a:t>
              </a:r>
            </a:p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«Месяцы и их последовательность»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Совершенствовать временные понятия в активном словаре ребенка. 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Материал: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Мяч.  </a:t>
              </a: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Месяц к месяцу встает - каждый всех их назовет.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Взрослый с детьми называет месяцы, бросая мяч об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пол: «Январь, февраль, март...». Вместо следующего месяца, взрослый называет имя ребенка: «Маша!».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Ребенок подхватывает мяч и продолжает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называть месяцы, хлопая мячом об пол. </a:t>
              </a:r>
            </a:p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940152" y="3789040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1403648" y="641594"/>
              <a:ext cx="7416824" cy="36625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«Какого звука не хватает?»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Цель: 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Совершенствовать у детей навыки звукового анализа.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Материал: 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Предметные картинки на каждое слово.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Ход игры: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Взрослый подбирает картинки со словами, раскладывает их на столе и называет, заменяя нужный звук паузой.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Ребенок должен догадаться, что это за слово, с помощью соответствующей картинки и определить пропавший в нем звук.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Например, пи[ ]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ама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- пропал звук [ж],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вок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[ ]ал -звук [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з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],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тарел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[ ]а - звук [к],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конфе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[ ]а - звук [т],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мар-ты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[ ]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ка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- [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ш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], мака[ ]оны - [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р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] и т. д. Взрослый может подобрать картинки со словами на какой-то определенный звук, произношение которого нужно закрепить у ребенка.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6176" y="3861048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331640" y="260648"/>
              <a:ext cx="7560840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«Кто может совершать эти движения?»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Активизировать глагольный словарь детей. Развивать воображение, память, ловкость. 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Материал: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Мяч.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Кто и что - летит, бежит, ходит, плавает, лежит?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Взрослый, бросая мяч ребенку, называет глагол, а ребенок, возвращая мяч, называет существительное, подходящее к названному глаголу.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Взрослый: идет 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Ребёнок: человек, животное, поезд, пароход, дождь, снег, град, время, дорога;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Бежит (человек, животное, ручей, время);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Летит (птица, бабочка, стрекоза, муха, жук, комар, самолет, вертолет, ракета, спутник, время, телеграмма);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Плывет (рыба, кит, дельфин, лебедь, лодка, корабль, человек, облако).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6176" y="3861048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187624" y="836712"/>
              <a:ext cx="7344816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Игра «Третий лишний» («Четвертый лишний»)</a:t>
              </a:r>
            </a:p>
            <a:p>
              <a:pPr algn="ctr"/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Совершенствовать способность детей выделять общий признак в словах. Развивать способность к обобщению. 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Материал: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Мяч.  </a:t>
              </a: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Распознаем мы сейчас, что же лишнее у нас.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Воспитатель, бросая мяч ребенку, называет три или четыре слова и просят определить, какое слово лишнее.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Например:</a:t>
              </a:r>
            </a:p>
            <a:p>
              <a:r>
                <a:rPr lang="ru-RU" dirty="0" err="1" smtClean="0">
                  <a:latin typeface="Times New Roman" pitchFamily="18" charset="0"/>
                  <a:cs typeface="Times New Roman" pitchFamily="18" charset="0"/>
                </a:rPr>
                <a:t>Голубой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, красный, спелый.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Кабачок, огурец, лимон.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Пасмурно, ненастно, ясно.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Осень, лето, суббота, зима.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Понедельник, вторник, лето, воскресенье.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День, ночь, утро, весна.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Ребёнок, бросая мяч обратно, называет лишнее слово. 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11196736" cy="7000955"/>
            <a:chOff x="0" y="0"/>
            <a:chExt cx="11196736" cy="7000955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6176" y="3861048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259632" y="260648"/>
              <a:ext cx="9937104" cy="6740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                             «Как назвать того, кто...?»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Развивать мышление, активизировать словарный запас.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Взрослый предлагает детям назвать того, кто ...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Кто на паровозе ездит? (Машинист)  Кто песни сочиняет? (Композитор)</a:t>
              </a:r>
            </a:p>
            <a:p>
              <a:pPr lvl="0"/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Кто утром делает зарядку? (Физкультурник, спортсмен)</a:t>
              </a:r>
            </a:p>
            <a:p>
              <a:pPr lvl="0"/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Кто играет на рояле? (Пианист)</a:t>
              </a:r>
            </a:p>
            <a:p>
              <a:pPr lvl="0"/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Кто все ломает? (Хулиган) Кто водит самолет? (Летчик, пилот)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Вариант 2.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Родители называют глагол, а ребенок профессию (продает - продавец). </a:t>
              </a:r>
            </a:p>
            <a:p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                       «Лови, бросай, дни недели называй»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Совершенствовать временные понятия в активном словаре ребенка.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Материал: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Мяч.   </a:t>
              </a: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 В календарь не зря глядели - все мы помним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дни недели. Играющие становятся в круг. Ведущий, бросая мяч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кому-нибудь,  может начать с любого дня недели: «Я начну, ты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 продолжай, дни недели называй! Среда...» Все по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очереди перебрасывают мяч друг другу и последовательно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 называют дни недели. Усложнение. Ребёнок и родители встают в круг и,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называя дни недели, на каждое слово хлопают мячом об пол: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«Понедельник. Вторник...» Вместо следующего дня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недели взрослый называет имя ребенка: «Саша!»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Ребенок подхватывает мяч и продолжает, бросая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мяч об пол. Можно называть дни недели и в обратном порядке. </a:t>
              </a:r>
            </a:p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6176" y="3861048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547665" y="692696"/>
              <a:ext cx="7272808" cy="5078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                             «Что за чем?»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Совершенствовать временные понятия в активном словаре ребенка. Развивать мышление. 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Материал: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Мяч.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Что за чем у нас идет каждый год и круглый год?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Играющие встают в круг. Ведущий бросает мяч по очереди играющим и задает вопросы.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Например: «Зима. А что за нею?».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Игрок отвечает: «Весна», и бросает мяч ведущему.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Варианты вопросов: «Зима. А что за нею?» - «Весна.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«А что за нею?»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«Сколько месяцев в году?»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«Назовите летние месяцы».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«Назовите первый месяц весны».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«Назовите последний месяц зимы».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«С какого месяца начинается осень?»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«Каким месяцем заканчивается осень?»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6176" y="3861048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403648" y="620688"/>
              <a:ext cx="6984776" cy="5355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«Бывает — не бывает»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Расширять и совершенствовать активный словарь детей. Развивать логическое мышление. 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Материал: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Мяч.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Что же будет, что же нет? Поскорее дай ответ!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Играющие встают в круг. Ведущий называет времена года.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Например: «Лето».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А затем, бросая мяч кому-нибудь, называет явление природы.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Например: «Ледоход».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Ребенок, поймавший мяч, должен сказать, бывает такое или не бывает. Игра идет по кругу. Кто ошибся, выходит из игры.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Варианты явлений природы и сезонных изменений: иней,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ледоход, капель, листопад, метель, заморозки, дождь,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снег, град, гроза и т. д.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Усложнение. Ребёнок даёт полные ответы,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объясняя возможность или невозможность того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или иного явления природы в данное время года.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9144000" cy="7072963"/>
            <a:chOff x="0" y="0"/>
            <a:chExt cx="9144000" cy="7072963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6176" y="3861048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331640" y="332656"/>
              <a:ext cx="7416824" cy="6740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«Игра в неделю»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Совершенствовать временные понятия в активном словаре ребенка.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 игре принимают участие 7 детей. Каждый из них получает «имя» одного из дней недели. Взрослый предлагает детям встать друг за другом так, как идут дни недели, затем задает такие, например, вопросы: «Вторник, скажи, кто идет за тобой? А кто перед тобой? Среда, кто приходит раньше тебя? А кто позже тебя?»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Аналогичным образом проводится игра в части сути, игра во времена года, в месяцы.</a:t>
              </a:r>
            </a:p>
            <a:p>
              <a:pPr algn="ctr"/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«Найди картинку»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Развивать анализ и синтез.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Материал: 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Картинки с изображением различных видов транспорта.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Посмотри на картинки и назови ту, о которой можно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рассказать, используя слова: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аэропорт, небо, пилот, стюардесса, крылья,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иллюминатор; рельсы, купе, вокзал, вагон, проводник,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перрон; причал, море, капитан, палуба, моряк, берег;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шоссе, кондуктор, водитель, остановка;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эскалатор, турникет, платформа, поезд, станция,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машинист.</a:t>
              </a:r>
            </a:p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928947"/>
            <a:chOff x="0" y="0"/>
            <a:chExt cx="9144000" cy="6928947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6176" y="3861048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1259633" y="188640"/>
              <a:ext cx="7416823" cy="6740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«Говори наоборот»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Развивать мышление, активизировать словарный запас. Совершенствовать в представлении и словаре ребенка противоположных признаков предметов или слов-антонимов. 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Материал: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Мяч.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Ведущий кидает мяч ребенку, называет слово, а ребенок бросает мяч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обратно и называет слово с противоположным значением: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веселый – грустный,                       быстрый – медленный,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красивый – безобразный,               пустой – полный,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худой – толстый,                              умный – глупый,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трудолюбивый – ленивый,             тяжелый – легкий,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трусливый – храбрый,                     твердый – мягкий,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светлый – темный,                           острый – тупой,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длинный – короткий,                       высокий – низкий,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горячий – холодный,                        широкий – узкий,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больной – здоровый,                        добрый – злой,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глубокий – мелкий,                          жидкий – густой,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сильный – слабый,                           вежливый - грубый,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аккуратный – неряшливый,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чистый – грязный,                          ясный – пасмурный,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хороший – плохой.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</a:t>
              </a:r>
            </a:p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6176" y="3861048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331640" y="260648"/>
              <a:ext cx="7344816" cy="6463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«Скажи наоборот»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Расширить словарь антонимов у детей.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Материал: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Мяч.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Бросаем мяч ребёнку и произносим слово. Ребенок, возвращая мяч, называет слово, противоположное по значению.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Сейчас мы превратимся с тобой в упрямцев, которые делают всё наоборот. Я бросаю тебя мяч и называю слово, а ты говоришь наоборот. Например: темно, а наоборот — светло.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Друг… враг                                                  День…ночь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Радость…грусть (печаль)                           Зло…добро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Потолок...пол                                               Жара…холод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Правда…ложь                                              Быстро…медленно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Говорить…молчать                                      Покупать…продавать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Поднимать…опускать                                 Дать…взять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Бросать…поднимать (поймать)                 Хорошо…плохо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Прятать…искать                                         Зажигать…тушить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Одеть…раздеть                                           Потерять…найти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Положить…убрать                                      Налить…вылить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Тяжело…легко                                             Высоко…низко</a:t>
              </a:r>
            </a:p>
            <a:p>
              <a:r>
                <a:rPr lang="ru-RU" dirty="0" err="1" smtClean="0">
                  <a:latin typeface="Times New Roman" pitchFamily="18" charset="0"/>
                  <a:cs typeface="Times New Roman" pitchFamily="18" charset="0"/>
                </a:rPr>
                <a:t>Далеко....близко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                                           Можно…нельзя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Трудно…легко                                             Начало...конец.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6176" y="3861048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331640" y="260648"/>
              <a:ext cx="7344816" cy="590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«Похожие слова»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Расширить словарь синонимов, развивать способность определять схожие по смыслу слова.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Называем ребёнку ряд слов, и просим определить, какие два из них похожи по смыслу и почему. Объясняем ребёнку, что похожие слова — это слова-приятели. А называют их так, потому что они похожи по смыслу.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Приятель — друг — враг;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Грусть — радость — печаль;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Еда — очистки — пища;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Труд — завод — работа;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Танец — пляска — песня;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Бежать — мчаться — идти;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Думать — хотеть — размышлять;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Шагать — сидеть — ступать;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Слушать — глядеть — смотреть;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Трусливый — тихий — пугливый;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Старый — мудрый — умный;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Бестолковый — маленький — глупый;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Смешной — большой — огромный.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6176" y="3861048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331640" y="404664"/>
              <a:ext cx="7488832" cy="56323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«Скажи похоже»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 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Формировать представления детей подбирать синонимы с дополнительными смысловыми оттенками к глаголам и прилагательным.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1. Воспитатель передает платок ребенку, называя глагол, ребенок отдает платок обратно, называя синоним к глаголу.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Думать - .... (размышлять),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открыть - ..... (отворить),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отыскать - ... (найти),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зябнуть - ... (мерзнуть),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поразить - ... (удивить),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шалить - ... (баловаться),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забавлять - .... (развлекать),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прощать - ...(извинять),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звать - ... (приглашать),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реветь - ... (плакать),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мчаться - ... (нестись),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вертеться - ... (крутиться),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опасаться - ... (бояться),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бросать - .... (кидать).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84168" y="3861048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403648" y="332656"/>
              <a:ext cx="7200800" cy="6463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«Измени слово»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 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Упражнять в образовании существительных уменьшительно – ласкательного значения. Отрабатывать дикцию.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Дети должны так изменить слова, чтобы в них появился звук [ж]: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друг — дружок,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пирог — пирожок,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сапог — сапожок,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снег — снежок,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рог — рожок,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луг — лужок,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творог — творожок,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флаг — флажок.</a:t>
              </a:r>
            </a:p>
            <a:p>
              <a:pPr algn="ctr"/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«Третий лишний»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Развивать способность услышать в слове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определённый звук.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Из трех картинок дети должны убрать ту,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 названии которой нет звука [</a:t>
              </a:r>
              <a:r>
                <a:rPr lang="ru-RU" dirty="0" err="1" smtClean="0">
                  <a:latin typeface="Times New Roman" pitchFamily="18" charset="0"/>
                  <a:cs typeface="Times New Roman" pitchFamily="18" charset="0"/>
                </a:rPr>
                <a:t>ш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]: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шина, ландыш, белка; шапка, гармошка,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пила; голубь, шуба, неваляшка; мыши, банан,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пушка.</a:t>
              </a:r>
            </a:p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980630"/>
            <a:chOff x="0" y="0"/>
            <a:chExt cx="9144000" cy="6980630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6176" y="3861048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331640" y="332656"/>
              <a:ext cx="7488832" cy="6647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ИГРЫ НА ФОРМИРОВАНИЕ ГРАММАТИЧЕСКОГО СТРОЯ РЕЧИ</a:t>
              </a:r>
              <a:endPara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</a:t>
              </a:r>
            </a:p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«Магазин посуды»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Расширять словарь. Развивать способность подбирать обобщающее слово. Развивать речевого внимания.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Материал: 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Игрушечная или настоящая посуда.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Давай поиграем в магазин. Я буду покупателем, а ты продавцом. Мне нужна посуда для супа — супница.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Посуда для салата — салатница;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посуда для хлеба — хлебница;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посуда для молока — молочник;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посуда для масла — маслёнка;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посуда для конфет — </a:t>
              </a:r>
              <a:r>
                <a:rPr lang="ru-RU" dirty="0" err="1" smtClean="0">
                  <a:latin typeface="Times New Roman" pitchFamily="18" charset="0"/>
                  <a:cs typeface="Times New Roman" pitchFamily="18" charset="0"/>
                </a:rPr>
                <a:t>конфетница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посуда для сухарей — сухарница;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посуда для соли — солонка;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посуда для сахара — сахарница.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После проговаривания всей имеющейся посуды,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можно поменяться ролями. Наша задача побуждать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ребёнка произносить названия посуды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самостоятельно.</a:t>
              </a:r>
            </a:p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6176" y="3861048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331641" y="260648"/>
              <a:ext cx="7416824" cy="590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«Куда положим»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Упражнять в образовании слов морфологическим способом.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Хлеб кладут в … хлебницу.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Мыло кладут в … .мыльницу.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Масло кладут в …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Сахар насыпают в …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Салфетки ставят в …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Масло кладут в …</a:t>
              </a:r>
            </a:p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«Чьё, чьё? – Моё»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Упражнять в образовании притяжательных местоимений.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Материал: 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Мешочек с детскими вещами и игрушками.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Воспитатель показывает детям мешочек с детскими вещами и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игрушками и говорит.</a:t>
              </a:r>
            </a:p>
            <a:p>
              <a:pPr>
                <a:buFontTx/>
                <a:buChar char="-"/>
              </a:pP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Это сорока – воровка насобирала разных вещей в </a:t>
              </a:r>
            </a:p>
            <a:p>
              <a:pPr>
                <a:buFontTx/>
                <a:buChar char="-"/>
              </a:pP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нашей группе, которые плохо лежали. Смеётся над </a:t>
              </a:r>
            </a:p>
            <a:p>
              <a:pPr>
                <a:buFontTx/>
                <a:buChar char="-"/>
              </a:pP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вами: «Чьё, чьё всё? Моё! Давайте рассмотрим </a:t>
              </a:r>
            </a:p>
            <a:p>
              <a:pPr>
                <a:buFontTx/>
                <a:buChar char="-"/>
              </a:pP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что чьё?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Это что? (Туфля). Чья туфля? И т.д. (чья, чьё, чьи, чей).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Хозяин получает вещь и убирает на место.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6176" y="3861048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403649" y="476672"/>
              <a:ext cx="7416824" cy="590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«Скажи ласково»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Совершенствовать способность образовывать существительные при помощи уменьшительно - ласкательных суффиксов. Развивать ловкость, быстроту реакции. 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Материал: 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Мяч.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Взрослый, бросая мяч ребенку, называет первое слово (например, шар), а ребенок, возвращая мяч, называет второе слово (шарик). Слова можно </a:t>
              </a:r>
              <a:r>
                <a:rPr lang="ru-RU" dirty="0" err="1" smtClean="0">
                  <a:latin typeface="Times New Roman" pitchFamily="18" charset="0"/>
                  <a:cs typeface="Times New Roman" pitchFamily="18" charset="0"/>
                </a:rPr>
                <a:t>cгpyппиpoвaть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 по сходству окончаний.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Стол - столик, ключ - ключик.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Шапка - шапочка, белка - белочка.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Книга - книжечка, ложка - ложечка.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Голова - головка, картина - картинка.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Мыло - мыльце, зеркало - зеркальце.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Кукла - куколка, свекла - </a:t>
              </a:r>
              <a:r>
                <a:rPr lang="ru-RU" dirty="0" err="1" smtClean="0">
                  <a:latin typeface="Times New Roman" pitchFamily="18" charset="0"/>
                  <a:cs typeface="Times New Roman" pitchFamily="18" charset="0"/>
                </a:rPr>
                <a:t>свеколка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Коса - косичка, вода - водичка.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Жук - жучок, дуб - дубок.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Вишня - вишенка, башня - башенка.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Платье - платьице, кресло - креслице.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Перо - перышко, стекло - стеклышко.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Часы - часики, трусы - трусики. 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928948"/>
            <a:chOff x="0" y="0"/>
            <a:chExt cx="9144000" cy="6928948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6176" y="3861048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259632" y="188641"/>
              <a:ext cx="7560840" cy="6740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</a:t>
              </a:r>
            </a:p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«Два брата ИК и ИЩ».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Развивать словообразование при помощи суффиксов -ИЩ-, -ИК-.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- Жили два брата. Одного звали ИК, он, был маленький и худенький. А другого звали ИЩ, он был высокий и толстый. У каждого из братьев было свое жилье. ИК имел домик, ИЩ — большой домище. Какой же дом был у брата ИК? (Маленький.) А какой дом был у брата ИЩ? (Большой.)   У ИКА был носик, а у ИЩА?..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 дальнейшем закрепляется дифференциация слов: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ротик — ротище,  лобик — </a:t>
              </a:r>
              <a:r>
                <a:rPr lang="ru-RU" dirty="0" err="1" smtClean="0">
                  <a:latin typeface="Times New Roman" pitchFamily="18" charset="0"/>
                  <a:cs typeface="Times New Roman" pitchFamily="18" charset="0"/>
                </a:rPr>
                <a:t>лобище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, глазик — </a:t>
              </a:r>
              <a:r>
                <a:rPr lang="ru-RU" dirty="0" err="1" smtClean="0">
                  <a:latin typeface="Times New Roman" pitchFamily="18" charset="0"/>
                  <a:cs typeface="Times New Roman" pitchFamily="18" charset="0"/>
                </a:rPr>
                <a:t>глазище,ручки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 — ручищи,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ножки — ножищи.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Делается вывод, если и слове слышится </a:t>
              </a:r>
              <a:r>
                <a:rPr lang="ru-RU" i="1" dirty="0" err="1" smtClean="0">
                  <a:latin typeface="Times New Roman" pitchFamily="18" charset="0"/>
                  <a:cs typeface="Times New Roman" pitchFamily="18" charset="0"/>
                </a:rPr>
                <a:t>ик</a:t>
              </a:r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, 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это значит, что предмет маленький, </a:t>
              </a:r>
              <a:r>
                <a:rPr lang="ru-RU" dirty="0" err="1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если </a:t>
              </a:r>
              <a:r>
                <a:rPr lang="ru-RU" i="1" dirty="0" err="1" smtClean="0">
                  <a:latin typeface="Times New Roman" pitchFamily="18" charset="0"/>
                  <a:cs typeface="Times New Roman" pitchFamily="18" charset="0"/>
                </a:rPr>
                <a:t>ищ</a:t>
              </a:r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— значит предмет большой.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Я сейчас я буду говорить два слова и бросать мяч, а вы мне будете отвечать одним словом, используя </a:t>
              </a:r>
              <a:r>
                <a:rPr lang="ru-RU" i="1" dirty="0" err="1" smtClean="0">
                  <a:latin typeface="Times New Roman" pitchFamily="18" charset="0"/>
                  <a:cs typeface="Times New Roman" pitchFamily="18" charset="0"/>
                </a:rPr>
                <a:t>ик</a:t>
              </a:r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или </a:t>
              </a:r>
              <a:r>
                <a:rPr lang="ru-RU" i="1" dirty="0" err="1" smtClean="0">
                  <a:latin typeface="Times New Roman" pitchFamily="18" charset="0"/>
                  <a:cs typeface="Times New Roman" pitchFamily="18" charset="0"/>
                </a:rPr>
                <a:t>ищ</a:t>
              </a:r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. 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Например, </a:t>
              </a:r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я 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буду говорить </a:t>
              </a:r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маленький стол, 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а вы  будете от­вечать: </a:t>
              </a:r>
            </a:p>
            <a:p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столик. 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Я буду говорить </a:t>
              </a:r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большой  дом, 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а вы будете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отвечать: </a:t>
              </a:r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домище.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 Предлагается  следующий речевой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материал: большой комар (комарище), маленький куст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(кустик), большие усы (усищи), большой куст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dirty="0" err="1" smtClean="0">
                  <a:latin typeface="Times New Roman" pitchFamily="18" charset="0"/>
                  <a:cs typeface="Times New Roman" pitchFamily="18" charset="0"/>
                </a:rPr>
                <a:t>кустище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), маленький ковер (коврик), большая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изба (избища), маленький винт (винтик), большой помидор (</a:t>
              </a:r>
              <a:r>
                <a:rPr lang="ru-RU" dirty="0" err="1" smtClean="0">
                  <a:latin typeface="Times New Roman" pitchFamily="18" charset="0"/>
                  <a:cs typeface="Times New Roman" pitchFamily="18" charset="0"/>
                </a:rPr>
                <a:t>помидорище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).</a:t>
              </a:r>
            </a:p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6176" y="3861048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259632" y="394692"/>
              <a:ext cx="7416824" cy="6463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«Кто это?»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Активизировать словарь детей по теме «Спорт». Формировать </a:t>
              </a:r>
              <a:r>
                <a:rPr lang="ru-RU" dirty="0" err="1" smtClean="0">
                  <a:latin typeface="Times New Roman" pitchFamily="18" charset="0"/>
                  <a:cs typeface="Times New Roman" pitchFamily="18" charset="0"/>
                </a:rPr>
                <a:t>звуко-слоговую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 структуру слова. Развивать грамматический строй речи.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Занимается спортом (кто?) – спортсмен, спортсменка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занимается гимнастикой – гимнаст, гимнастка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занимается фигурным катанием – фигурист, фигуристка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занимается теннисом – теннисист, теннисистка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занимается борьбой — борец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занимается акробатикой — акробат, акробатка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катается на лыжах – лыжник, лыжница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бегает на коньках – конькобежец, конькобежка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играет в футбол – футболист, футболистка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играет в хоккей – хоккеист, хоккеистка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играет в шахматы — шахматист, шахматистка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стреляет из винтовки — стрелок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стреляет из лука — лучник, лучница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ездит на велосипеде — велосипедист, велосипедистка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ездит на мотоцикле — мотоциклист, мотоциклистка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прыгает в высоту, в длину – прыгун, прыгунья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прыгает с парашютом — парашютист, парашютистка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плавает – пловец, пловчиха.</a:t>
              </a:r>
            </a:p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7482945"/>
            <a:chOff x="0" y="0"/>
            <a:chExt cx="9144000" cy="7482945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6176" y="3861048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187624" y="188640"/>
              <a:ext cx="7632848" cy="72943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«Один - много»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Совершенствовать образование существительных во множественном числе.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Материал: 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Мяч.               </a:t>
              </a: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Мы - волшебники немного: был один, а станет много.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Родители бросают мяч ребёнку, называя имена существительные в единственном числе. Ребёнок бросает мяч обратно, называя существительные во множественном числе. Можно перебрасывать мяч с ударами об пол, прокатывать мяч, сидя на ковре. 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Примеры: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Стол – столы,  двор – дворы,  нос – носы, гора – горы, нора – норы, мост – мосты, дом – дома, глаз – глаза, луг – луга, город – </a:t>
              </a:r>
              <a:r>
                <a:rPr lang="ru-RU" dirty="0" err="1" smtClean="0">
                  <a:latin typeface="Times New Roman" pitchFamily="18" charset="0"/>
                  <a:cs typeface="Times New Roman" pitchFamily="18" charset="0"/>
                </a:rPr>
                <a:t>города,провод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 – провода,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холод – холода, день – дни, пень – пни, сон – сны, лоб – лбы, ухо – уши,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стул – стулья, кол – колья, лист – листья, перо – перья, крыло – крылья,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дерево – деревья, носок – носки, чулок – чулки,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кусок – куски, кружок – кружки, дружок – дружки,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прыжок – прыжки, утенок – утята, гусенок – гусята,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цыпленок – цыплята, тигренок – тигрята, слоненок – слонята.</a:t>
              </a:r>
              <a:r>
                <a:rPr lang="ru-RU" b="1" dirty="0" smtClean="0"/>
                <a:t> </a:t>
              </a:r>
            </a:p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«Один – много»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Формировать способность детей правильно употреблять родительный падеж множественного числа имен существительных.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Например: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Одно колесо — много колес.</a:t>
              </a:r>
            </a:p>
            <a:p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6176" y="3861048"/>
              <a:ext cx="2793504" cy="279350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940152" y="3789040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403648" y="260648"/>
              <a:ext cx="7740352" cy="6463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«Кто больше?»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Развивать фонематические представления, слуховое внимание.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Дети подбирают слова, начинающиеся на заданный звук. (Повторы недопустимы.)</a:t>
              </a:r>
            </a:p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«Услышишь — хлопни»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Развивать слуховое внимание, фонематическое восприятие.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Взрослый произносит ряд звуков (слогов, слов), ребенок с закрытыми глазами, услышав определенный звук, хлопает в ладоши.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</a:t>
              </a:r>
            </a:p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Внимательный слушатель» (или «Где звук?»).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Развивать фонематические представления, внимание.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Взрослый произносит слова, а дети определяют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место заданного звука в каждом из них.</a:t>
              </a:r>
            </a:p>
            <a:p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                                         «Нужное слово»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 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Развивать фонематические представ-</a:t>
              </a:r>
            </a:p>
            <a:p>
              <a:r>
                <a:rPr lang="ru-RU" dirty="0" err="1" smtClean="0">
                  <a:latin typeface="Times New Roman" pitchFamily="18" charset="0"/>
                  <a:cs typeface="Times New Roman" pitchFamily="18" charset="0"/>
                </a:rPr>
                <a:t>ления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, фонематический анализ, внимание.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По заданию взрослого дети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произносят слова с определенным звуком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 начале, середине, конце слова.</a:t>
              </a:r>
            </a:p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940152" y="3789040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331640" y="260648"/>
              <a:ext cx="7632848" cy="6124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«Эхо»</a:t>
              </a:r>
              <a:endParaRPr lang="ru-RU" sz="1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400" i="1" dirty="0" smtClean="0">
                  <a:latin typeface="Times New Roman" pitchFamily="18" charset="0"/>
                  <a:cs typeface="Times New Roman" pitchFamily="18" charset="0"/>
                </a:rPr>
                <a:t>Вариант 1</a:t>
              </a:r>
              <a:endParaRPr lang="ru-RU" sz="14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 Совершенствовать четкое произношение гласных звуков, развивать слуховое внимание, память.</a:t>
              </a:r>
            </a:p>
            <a:p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sz="14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Взрослый произносит ряд звуков (звукосочетаний), а дети — эхо — повторяют то, что услышали, например: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[А], [У]-... [У],[А],[ Ы]-...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[И], [О] - УА, ЫИ-...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[И], [О], [Э] -... ЭИ, АО</a:t>
              </a:r>
            </a:p>
            <a:p>
              <a:r>
                <a:rPr lang="ru-RU" sz="1400" i="1" dirty="0" smtClean="0">
                  <a:latin typeface="Times New Roman" pitchFamily="18" charset="0"/>
                  <a:cs typeface="Times New Roman" pitchFamily="18" charset="0"/>
                </a:rPr>
                <a:t>Вариант 2</a:t>
              </a:r>
              <a:endParaRPr lang="ru-RU" sz="14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 Автоматизировать звук (например звук [С]), развивать слуховое внимание, память.</a:t>
              </a:r>
            </a:p>
            <a:p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sz="14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Взрослый произносит ряд слогов (слов), а дети повторяют их в той же последовательности.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СА—СО—СУ— ...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СУ—СА—СЫ—...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АС—ИС—УС —...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СЫ—СА—СО—СУ — ...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СУ—СО—СЫ—СА — ...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ЭС—АС—УС—ИС —...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СА—ИС—СО —...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ОС—УС—СЫ —...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СО—АС—СУ— ...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САД—САНИ—САМОЛЕТ — ...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СОМ—НОС—УСЫ — ...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ОСА—КОСА—ВЕСЫ — ...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СУМКА—СОБАКА—ЛИСА—ХВОСТ — …</a:t>
              </a:r>
            </a:p>
            <a:p>
              <a:endParaRPr lang="ru-RU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12160" y="3789040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Прямоугольник 4"/>
            <p:cNvSpPr/>
            <p:nvPr/>
          </p:nvSpPr>
          <p:spPr>
            <a:xfrm>
              <a:off x="1331640" y="260648"/>
              <a:ext cx="7488832" cy="65556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i="1" dirty="0" smtClean="0">
                  <a:latin typeface="Times New Roman" pitchFamily="18" charset="0"/>
                  <a:cs typeface="Times New Roman" pitchFamily="18" charset="0"/>
                </a:rPr>
                <a:t>Вариант 3</a:t>
              </a:r>
              <a:endParaRPr lang="ru-RU" sz="14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 Дифференцировать звуки (например звуки [Л]—[Р]), совершенствовать правильное произношение звуков, развивать слуховое внимание, память (проводится аналогично предыдущей).</a:t>
              </a:r>
            </a:p>
            <a:p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sz="14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ЛА—РА — ...            АЛ—АР—АЛ — ...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РЫ—ЛЫ — ...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ИЛ—УР—ОЛ — ...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РА—ЛА—РА — ...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ИЛ—АР—ЛУ — ...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ЛЫ—РЫ—ЛО — ...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РА—ИЛ—РЫ — ...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АЛ—АР — …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ОР—УЛ — ...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РЫБА—ЛУЖА — ...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ЛОДКА—РАМА — ...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РУКА—ЛЫЖИ—РЫСЬ — ...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ЛУНА—РАДУГА—ЛАМПА — ...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КОРОВА—МОЛОКО—ВЕДРО — ...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АРБУЗ—ГРОЗА—ПАЛКА — ...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РАК—ЛАК—РОГ—ЛУК — ...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РАКЕТА—ЛАНДЫШ—ЛОЖКА—РЫЖИК — ...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Игру «Эхо» можно проводить, разделив участников на 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две команды, одна из которых «Дети, пришедшие в лес», 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другая — «Эхо». В ходе игры взрослый дает задание 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команде «Детей», а команда «Эхо» проговаривает за ними. 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При смене заданий (текста) команды меняются ролями. 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Следует обратить внимание на то, что «Дети» говорят 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громко, а «Эхо» — значительно тише.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10116616" cy="6858000"/>
            <a:chOff x="0" y="0"/>
            <a:chExt cx="10116616" cy="6858000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12160" y="3789040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1331640" y="260649"/>
              <a:ext cx="8784976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«Загадки «поющих» звуков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ru-RU" b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 Совершенствовать способность правильно произносить гласные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звуки. Угадав загадку, дорисуй отгадку.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Воспитатель загадывает загадку о звуке, а дети должны назвать звук и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показать модель этого звука. За правильный ответ ребенок получает фишку.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Побеждает тот, у кого больше фишек.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Пример загадок о звуках: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Шире всех открывает рот - звук ....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Губы трубочкой вытягивает - звук ....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На вытянутый кружок губы похожи у звука ....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Самая широкая улыбка у звука ....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Приоткрывает рот и приподнимает язык - звук ....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Приоткрывает рот и оттягивает язык назад - звук ....</a:t>
              </a:r>
            </a:p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7" name="Рисунок 6" descr="hello_html_mab4c00.gif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3688" y="4509120"/>
              <a:ext cx="3600400" cy="1584176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51" name="Picture 3" descr="\\DIREKTOR\Users\Public\01 Все документы\Новикова\ша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\\DIREKTOR\Users\Public\01 Все документы\Новикова\526666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6176" y="3861048"/>
              <a:ext cx="2793504" cy="27935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259632" y="260648"/>
              <a:ext cx="7704857" cy="6463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«Ловушка»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: Развивать способность услышать в слове определённый звук.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Воспитатель предлагает детям «открыть ловушки», т.е. поставить руки локтями на стол, параллельно друг другу, расправив свои ладошки, которые и есть «ловушки».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Воспитатель: Если в слове услышите заданный звук, то «ловушки» нужно захлопнуть, т.е. хлопнуть в ладоши.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Слова подбираются воспитателем в зависимости от темы занятия.</a:t>
              </a:r>
            </a:p>
            <a:p>
              <a:pPr algn="ctr"/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«Какой звук чаще звучит?»</a:t>
              </a:r>
              <a:endPara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Цель: 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Упражнять детей в определении звука, который чаще звучит; развивать мыслительные операции, фонематический слух.</a:t>
              </a:r>
            </a:p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Ход игры:</a:t>
              </a: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Ведущий даёт детям задание: «Я буду читать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стихотворение, вы внимательно слушайте и 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определите, какой звук чаще всего звучит».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Не жужжу, когда сижу,  Не жужжу, когда хожу,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Не жужжу, когда тружусь, А жужжу, когда кружусь.</a:t>
              </a:r>
            </a:p>
            <a:p>
              <a:r>
                <a:rPr lang="ru-RU" dirty="0" err="1" smtClean="0">
                  <a:latin typeface="Times New Roman" pitchFamily="18" charset="0"/>
                  <a:cs typeface="Times New Roman" pitchFamily="18" charset="0"/>
                </a:rPr>
                <a:t>Зазудел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 комарик тонко: </a:t>
              </a:r>
              <a:r>
                <a:rPr lang="ru-RU" dirty="0" err="1" smtClean="0">
                  <a:latin typeface="Times New Roman" pitchFamily="18" charset="0"/>
                  <a:cs typeface="Times New Roman" pitchFamily="18" charset="0"/>
                </a:rPr>
                <a:t>З-з-з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 — поёт он звонко-звонко,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Повторяет много раз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Резвым мошкам свой рассказ.</a:t>
              </a:r>
            </a:p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383</Words>
  <Application>Microsoft Office PowerPoint</Application>
  <PresentationFormat>Экран (4:3)</PresentationFormat>
  <Paragraphs>771</Paragraphs>
  <Slides>46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</dc:creator>
  <cp:lastModifiedBy>Windows User</cp:lastModifiedBy>
  <cp:revision>27</cp:revision>
  <dcterms:created xsi:type="dcterms:W3CDTF">2020-01-17T01:52:23Z</dcterms:created>
  <dcterms:modified xsi:type="dcterms:W3CDTF">2020-01-20T03:46:35Z</dcterms:modified>
</cp:coreProperties>
</file>