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3" r:id="rId6"/>
    <p:sldId id="262" r:id="rId7"/>
    <p:sldId id="264" r:id="rId8"/>
    <p:sldId id="265" r:id="rId9"/>
    <p:sldId id="269" r:id="rId10"/>
    <p:sldId id="266" r:id="rId11"/>
    <p:sldId id="270" r:id="rId12"/>
    <p:sldId id="267" r:id="rId13"/>
    <p:sldId id="271" r:id="rId14"/>
    <p:sldId id="268" r:id="rId15"/>
    <p:sldId id="259" r:id="rId16"/>
    <p:sldId id="26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2" cstate="print"/>
          <a:srcRect l="2206" t="2581" r="3989"/>
          <a:stretch>
            <a:fillRect/>
          </a:stretch>
        </p:blipFill>
        <p:spPr bwMode="auto">
          <a:xfrm>
            <a:off x="-1" y="0"/>
            <a:ext cx="9264259" cy="65973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130425"/>
            <a:ext cx="532859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288256" y="2402532"/>
            <a:ext cx="1456929" cy="1512168"/>
          </a:xfrm>
          <a:prstGeom prst="rect">
            <a:avLst/>
          </a:prstGeom>
          <a:noFill/>
        </p:spPr>
      </p:pic>
      <p:pic>
        <p:nvPicPr>
          <p:cNvPr id="10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598310" y="1559127"/>
            <a:ext cx="1594163" cy="15121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2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7849048" y="418008"/>
            <a:ext cx="1148825" cy="1089736"/>
          </a:xfrm>
          <a:prstGeom prst="rect">
            <a:avLst/>
          </a:prstGeom>
          <a:noFill/>
        </p:spPr>
      </p:pic>
      <p:pic>
        <p:nvPicPr>
          <p:cNvPr id="11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7700013" y="1181508"/>
            <a:ext cx="1084712" cy="1125838"/>
          </a:xfrm>
          <a:prstGeom prst="rect">
            <a:avLst/>
          </a:prstGeom>
          <a:noFill/>
        </p:spPr>
      </p:pic>
      <p:pic>
        <p:nvPicPr>
          <p:cNvPr id="9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4" cstate="print"/>
          <a:srcRect l="2206" t="23961" r="74832"/>
          <a:stretch>
            <a:fillRect/>
          </a:stretch>
        </p:blipFill>
        <p:spPr bwMode="auto">
          <a:xfrm>
            <a:off x="0" y="0"/>
            <a:ext cx="1750743" cy="45811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554461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2206" t="17063" r="3989"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Monotype Corsiva" pitchFamily="66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107729" y="1682452"/>
            <a:ext cx="1456929" cy="1512168"/>
          </a:xfrm>
          <a:prstGeom prst="rect">
            <a:avLst/>
          </a:prstGeom>
          <a:noFill/>
        </p:spPr>
      </p:pic>
      <p:pic>
        <p:nvPicPr>
          <p:cNvPr id="9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526302" y="767040"/>
            <a:ext cx="1594163" cy="15121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2" cstate="print"/>
          <a:srcRect l="72476" t="23855" r="3989"/>
          <a:stretch>
            <a:fillRect/>
          </a:stretch>
        </p:blipFill>
        <p:spPr bwMode="auto">
          <a:xfrm>
            <a:off x="7109676" y="0"/>
            <a:ext cx="2034323" cy="53012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363648" y="4767883"/>
            <a:ext cx="1148825" cy="1089736"/>
          </a:xfrm>
          <a:prstGeom prst="rect">
            <a:avLst/>
          </a:prstGeom>
          <a:noFill/>
        </p:spPr>
      </p:pic>
      <p:pic>
        <p:nvPicPr>
          <p:cNvPr id="10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4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214613" y="5531383"/>
            <a:ext cx="1084712" cy="11258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2" cstate="print"/>
          <a:srcRect l="72476" t="23855" r="3989"/>
          <a:stretch>
            <a:fillRect/>
          </a:stretch>
        </p:blipFill>
        <p:spPr bwMode="auto">
          <a:xfrm>
            <a:off x="6588225" y="0"/>
            <a:ext cx="2555776" cy="39330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363648" y="4767883"/>
            <a:ext cx="1148825" cy="1089736"/>
          </a:xfrm>
          <a:prstGeom prst="rect">
            <a:avLst/>
          </a:prstGeom>
          <a:noFill/>
        </p:spPr>
      </p:pic>
      <p:pic>
        <p:nvPicPr>
          <p:cNvPr id="12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4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214613" y="5531383"/>
            <a:ext cx="1084712" cy="11258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4048" t="17063" r="27252"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908720"/>
            <a:ext cx="6429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363648" y="1858167"/>
            <a:ext cx="1148825" cy="1089736"/>
          </a:xfrm>
          <a:prstGeom prst="rect">
            <a:avLst/>
          </a:prstGeom>
          <a:noFill/>
        </p:spPr>
      </p:pic>
      <p:pic>
        <p:nvPicPr>
          <p:cNvPr id="8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4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214613" y="2621667"/>
            <a:ext cx="1084712" cy="11258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37289" t="17063" r="3989"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</p:spPr>
      </p:pic>
      <p:pic>
        <p:nvPicPr>
          <p:cNvPr id="6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7527936" y="2002184"/>
            <a:ext cx="1148825" cy="1089736"/>
          </a:xfrm>
          <a:prstGeom prst="rect">
            <a:avLst/>
          </a:prstGeom>
          <a:noFill/>
        </p:spPr>
      </p:pic>
      <p:pic>
        <p:nvPicPr>
          <p:cNvPr id="7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4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7378901" y="2765684"/>
            <a:ext cx="1084712" cy="11258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2109A-9087-49F2-8922-81BD5B71DE5B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6000" b="1" kern="1200">
          <a:solidFill>
            <a:srgbClr val="6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onotype Corsiva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2636912"/>
            <a:ext cx="5760640" cy="2304256"/>
          </a:xfrm>
        </p:spPr>
        <p:txBody>
          <a:bodyPr>
            <a:noAutofit/>
          </a:bodyPr>
          <a:lstStyle/>
          <a:p>
            <a:r>
              <a:rPr lang="ru-RU" dirty="0"/>
              <a:t>МЫ </a:t>
            </a:r>
            <a:r>
              <a:rPr lang="ru-RU" dirty="0" smtClean="0"/>
              <a:t>ВПУСТИЛИ СКАЗКУ В ДОМ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553456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 воспитатель </a:t>
            </a:r>
            <a:r>
              <a:rPr lang="ru-RU" sz="2000" b="1" cap="all" dirty="0" err="1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мбдоу</a:t>
            </a:r>
            <a:r>
              <a:rPr lang="ru-RU" sz="2000" b="1" cap="all" dirty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«детский сад «сказка»: Новикова Е.Н.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1" y="3320986"/>
            <a:ext cx="4716019" cy="35370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20986"/>
            <a:ext cx="4716017" cy="35370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6632"/>
            <a:ext cx="5796136" cy="338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9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ID_20180622_170704 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88640"/>
            <a:ext cx="2792958" cy="3600400"/>
          </a:xfrm>
          <a:prstGeom prst="rect">
            <a:avLst/>
          </a:prstGeom>
        </p:spPr>
      </p:pic>
      <p:pic>
        <p:nvPicPr>
          <p:cNvPr id="6" name="Рисунок 5" descr="VID_20180622_170704 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924944"/>
            <a:ext cx="5079896" cy="39330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59632" y="908720"/>
            <a:ext cx="34355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800000"/>
                </a:solidFill>
                <a:latin typeface="Monotype Corsiva" pitchFamily="66" charset="0"/>
              </a:rPr>
              <a:t>Сказка «Репка»</a:t>
            </a:r>
            <a:endParaRPr lang="ru-RU" sz="4400" b="1" dirty="0">
              <a:solidFill>
                <a:srgbClr val="8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921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ID_20180622_170704 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620688"/>
            <a:ext cx="3816424" cy="3000195"/>
          </a:xfrm>
          <a:prstGeom prst="rect">
            <a:avLst/>
          </a:prstGeom>
        </p:spPr>
      </p:pic>
      <p:pic>
        <p:nvPicPr>
          <p:cNvPr id="5" name="Рисунок 4" descr="VID_20180622_170704 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59123"/>
            <a:ext cx="6016711" cy="2998877"/>
          </a:xfrm>
          <a:prstGeom prst="rect">
            <a:avLst/>
          </a:prstGeom>
        </p:spPr>
      </p:pic>
      <p:pic>
        <p:nvPicPr>
          <p:cNvPr id="6" name="Рисунок 5" descr="VID_20180622_170704 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04431" y="3861048"/>
            <a:ext cx="5739569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4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" y="1844824"/>
            <a:ext cx="4812902" cy="50131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514" y="16024"/>
            <a:ext cx="4122017" cy="4154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717032"/>
            <a:ext cx="4549227" cy="32986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6157" y="620688"/>
            <a:ext cx="3817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990000"/>
                </a:solidFill>
                <a:latin typeface="Monotype Corsiva" pitchFamily="66" charset="0"/>
              </a:rPr>
              <a:t>Сказка «Теремок»</a:t>
            </a:r>
            <a:endParaRPr lang="ru-RU" sz="40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921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" y="1604890"/>
            <a:ext cx="9144000" cy="52531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8022" y="735087"/>
            <a:ext cx="3159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990000"/>
                </a:solidFill>
                <a:latin typeface="Monotype Corsiva" pitchFamily="66" charset="0"/>
              </a:rPr>
              <a:t>АКТЁРЫ</a:t>
            </a:r>
            <a:endParaRPr lang="ru-RU" sz="54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395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903" y="1340768"/>
            <a:ext cx="6421613" cy="481621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b="1" dirty="0" smtClean="0">
                <a:solidFill>
                  <a:srgbClr val="990000"/>
                </a:solidFill>
                <a:latin typeface="Monotype Corsiva" pitchFamily="66" charset="0"/>
              </a:rPr>
              <a:t>Благодарю за внимание!</a:t>
            </a:r>
            <a:endParaRPr lang="ru-RU" sz="80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55272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Проект «Постучится сказка в дом, станет интересней в нем.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>
              <a:spcAft>
                <a:spcPts val="0"/>
              </a:spcAft>
            </a:pPr>
            <a:r>
              <a:rPr lang="ru-RU" b="1" i="1" dirty="0">
                <a:latin typeface="Times New Roman"/>
                <a:ea typeface="Times New Roman"/>
              </a:rPr>
              <a:t>Цель проекта</a:t>
            </a:r>
            <a:r>
              <a:rPr lang="ru-RU" dirty="0">
                <a:latin typeface="Times New Roman"/>
                <a:ea typeface="Times New Roman"/>
              </a:rPr>
              <a:t>: Создать условия для формирования представлений детей младшего дошкольного возраста о сказках, через театрализацию.</a:t>
            </a:r>
            <a:endParaRPr lang="ru-RU" sz="2800" dirty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b="1" i="1" dirty="0">
                <a:latin typeface="Times New Roman"/>
                <a:ea typeface="Times New Roman"/>
              </a:rPr>
              <a:t>Задачи:</a:t>
            </a:r>
            <a:endParaRPr lang="ru-RU" sz="2800" dirty="0">
              <a:latin typeface="Times New Roman"/>
              <a:ea typeface="Times New Roman"/>
            </a:endParaRPr>
          </a:p>
          <a:p>
            <a:pPr lvl="0" fontAlgn="base"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</a:rPr>
              <a:t>формировать представление о различных видах театра;</a:t>
            </a:r>
            <a:endParaRPr lang="ru-RU" sz="2800" dirty="0">
              <a:latin typeface="Times New Roman"/>
              <a:ea typeface="Times New Roman"/>
            </a:endParaRPr>
          </a:p>
          <a:p>
            <a:pPr lvl="0" fontAlgn="base"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</a:rPr>
              <a:t>формировать способность эмоционально воспринимать содержание </a:t>
            </a:r>
            <a:r>
              <a:rPr lang="ru-RU" b="1" dirty="0">
                <a:latin typeface="Times New Roman"/>
                <a:ea typeface="Times New Roman"/>
              </a:rPr>
              <a:t>сказки</a:t>
            </a:r>
            <a:r>
              <a:rPr lang="ru-RU" dirty="0">
                <a:latin typeface="Times New Roman"/>
                <a:ea typeface="Times New Roman"/>
              </a:rPr>
              <a:t>, чувствовать и понимать её характер.</a:t>
            </a:r>
            <a:endParaRPr lang="ru-RU" sz="2800" dirty="0">
              <a:latin typeface="Times New Roman"/>
              <a:ea typeface="Times New Roman"/>
            </a:endParaRPr>
          </a:p>
          <a:p>
            <a:pPr lvl="0" fontAlgn="base"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</a:rPr>
              <a:t>развивать у детей художественно – речевые исполнительские способности - выразительности, эмоциональности исполнения, умения применять разнообразные интонации, выражающие характер </a:t>
            </a:r>
            <a:r>
              <a:rPr lang="ru-RU" b="1" dirty="0">
                <a:latin typeface="Times New Roman"/>
                <a:ea typeface="Times New Roman"/>
              </a:rPr>
              <a:t>сказки.</a:t>
            </a:r>
            <a:endParaRPr lang="ru-RU" sz="2800" dirty="0">
              <a:latin typeface="Times New Roman"/>
              <a:ea typeface="Times New Roman"/>
            </a:endParaRPr>
          </a:p>
          <a:p>
            <a:pPr lvl="0" fontAlgn="base"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</a:rPr>
              <a:t>формировать  у детей положительные черты характера (отзывчивость, доброжелательность, сочувствие), способствующих лучшему взаимопониманию в процессе общения.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Одним из самых эффективных средств развития и воспитания ребенка в младшем дошкольном возрасте является театр и театрализованные игры, т. к. игра - ведущий вид деятельности детей дошкольного возраста, а театр - один из самых демократичных и доступных видов искусства, который позволяет решать многие актуальные проблемы педагогики и психологии, связанные с художественным и нравственным воспитанием, развитием коммуникативных качеств личности, развитием речи, воображения, фантазии, инициативности и т. д.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93595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55576" y="836712"/>
            <a:ext cx="7772400" cy="4752528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800" b="1" dirty="0" smtClean="0">
              <a:solidFill>
                <a:srgbClr val="80000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5100" b="1" dirty="0" smtClean="0">
                <a:solidFill>
                  <a:srgbClr val="800000"/>
                </a:solidFill>
                <a:latin typeface="Times New Roman"/>
                <a:ea typeface="Calibri"/>
                <a:cs typeface="Times New Roman"/>
              </a:rPr>
              <a:t>Этапы </a:t>
            </a:r>
            <a:r>
              <a:rPr lang="ru-RU" sz="5100" b="1" dirty="0">
                <a:solidFill>
                  <a:srgbClr val="800000"/>
                </a:solidFill>
                <a:latin typeface="Times New Roman"/>
                <a:ea typeface="Calibri"/>
                <a:cs typeface="Times New Roman"/>
              </a:rPr>
              <a:t>реализации </a:t>
            </a:r>
            <a:endParaRPr lang="ru-RU" sz="5100" b="1" dirty="0" smtClean="0">
              <a:solidFill>
                <a:srgbClr val="80000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5100" b="1" dirty="0" smtClean="0">
                <a:solidFill>
                  <a:srgbClr val="800000"/>
                </a:solidFill>
                <a:latin typeface="Times New Roman"/>
                <a:ea typeface="Calibri"/>
                <a:cs typeface="Times New Roman"/>
              </a:rPr>
              <a:t>проекта</a:t>
            </a:r>
            <a:endParaRPr lang="ru-RU" sz="3200" dirty="0">
              <a:solidFill>
                <a:srgbClr val="800000"/>
              </a:solidFill>
              <a:latin typeface="Calibri"/>
              <a:ea typeface="Calibri"/>
              <a:cs typeface="Times New Roman"/>
            </a:endParaRPr>
          </a:p>
          <a:p>
            <a:pPr marL="2171700" lvl="4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5100" dirty="0">
                <a:solidFill>
                  <a:srgbClr val="800000"/>
                </a:solidFill>
                <a:latin typeface="Times New Roman"/>
                <a:ea typeface="Calibri"/>
                <a:cs typeface="Times New Roman"/>
              </a:rPr>
              <a:t>Подготовительный</a:t>
            </a:r>
            <a:endParaRPr lang="ru-RU" sz="2600" dirty="0">
              <a:solidFill>
                <a:srgbClr val="800000"/>
              </a:solidFill>
              <a:latin typeface="Calibri"/>
              <a:ea typeface="Calibri"/>
              <a:cs typeface="Times New Roman"/>
            </a:endParaRPr>
          </a:p>
          <a:p>
            <a:pPr marL="2171700" lvl="4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5100" dirty="0">
                <a:solidFill>
                  <a:srgbClr val="800000"/>
                </a:solidFill>
                <a:latin typeface="Times New Roman"/>
                <a:ea typeface="Calibri"/>
                <a:cs typeface="Times New Roman"/>
              </a:rPr>
              <a:t>Основной</a:t>
            </a:r>
            <a:endParaRPr lang="ru-RU" sz="2600" dirty="0">
              <a:solidFill>
                <a:srgbClr val="800000"/>
              </a:solidFill>
              <a:latin typeface="Calibri"/>
              <a:ea typeface="Calibri"/>
              <a:cs typeface="Times New Roman"/>
            </a:endParaRPr>
          </a:p>
          <a:p>
            <a:pPr marL="2171700" lvl="4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5100" dirty="0">
                <a:solidFill>
                  <a:srgbClr val="800000"/>
                </a:solidFill>
                <a:latin typeface="Times New Roman"/>
                <a:ea typeface="Calibri"/>
                <a:cs typeface="Times New Roman"/>
              </a:rPr>
              <a:t>Заключительный</a:t>
            </a:r>
            <a:endParaRPr lang="ru-RU" sz="2600" dirty="0">
              <a:solidFill>
                <a:srgbClr val="8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1" y="2832236"/>
            <a:ext cx="5278224" cy="402576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3851920" cy="28889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1" y="2308239"/>
            <a:ext cx="3739540" cy="28046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648" y="548680"/>
            <a:ext cx="33297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Monotype Corsiva" pitchFamily="66" charset="0"/>
              </a:rPr>
              <a:t>Театрализованная </a:t>
            </a:r>
          </a:p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Monotype Corsiva" pitchFamily="66" charset="0"/>
              </a:rPr>
              <a:t>деятельность</a:t>
            </a:r>
            <a:endParaRPr lang="ru-RU" sz="3200" b="1" dirty="0">
              <a:solidFill>
                <a:srgbClr val="8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689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59996"/>
            <a:ext cx="4427983" cy="33209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99" y="3455622"/>
            <a:ext cx="4536504" cy="34023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84" y="404664"/>
            <a:ext cx="4860032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78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29000"/>
            <a:ext cx="4572000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-24764"/>
            <a:ext cx="5904656" cy="345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8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84784"/>
            <a:ext cx="5256584" cy="499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14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369" y="3300028"/>
            <a:ext cx="4719425" cy="3539569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0028"/>
            <a:ext cx="4572000" cy="35370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92696"/>
            <a:ext cx="5148064" cy="35283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3995936" cy="28953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188640"/>
            <a:ext cx="6126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Monotype Corsiva" pitchFamily="66" charset="0"/>
              </a:rPr>
              <a:t>Предметно – пространственная среда</a:t>
            </a:r>
            <a:endParaRPr lang="ru-RU" sz="3200" b="1" dirty="0">
              <a:solidFill>
                <a:srgbClr val="8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9219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атр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театральная</Template>
  <TotalTime>94</TotalTime>
  <Words>98</Words>
  <Application>Microsoft Office PowerPoint</Application>
  <PresentationFormat>Экран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театральная</vt:lpstr>
      <vt:lpstr>МЫ ВПУСТИЛИ СКАЗКУ В ДОМ</vt:lpstr>
      <vt:lpstr>Проект «Постучится сказка в дом, станет интересней в нем.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11</cp:revision>
  <dcterms:created xsi:type="dcterms:W3CDTF">2014-04-17T14:13:18Z</dcterms:created>
  <dcterms:modified xsi:type="dcterms:W3CDTF">2018-06-22T05:47:31Z</dcterms:modified>
</cp:coreProperties>
</file>