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66" r:id="rId4"/>
    <p:sldId id="265" r:id="rId5"/>
    <p:sldId id="272" r:id="rId6"/>
    <p:sldId id="264" r:id="rId7"/>
    <p:sldId id="280" r:id="rId8"/>
    <p:sldId id="282" r:id="rId9"/>
    <p:sldId id="263" r:id="rId10"/>
    <p:sldId id="281" r:id="rId11"/>
    <p:sldId id="262" r:id="rId12"/>
    <p:sldId id="274" r:id="rId13"/>
    <p:sldId id="273" r:id="rId14"/>
    <p:sldId id="284" r:id="rId15"/>
    <p:sldId id="283" r:id="rId16"/>
    <p:sldId id="260" r:id="rId17"/>
    <p:sldId id="259" r:id="rId18"/>
    <p:sldId id="270" r:id="rId19"/>
    <p:sldId id="258" r:id="rId20"/>
    <p:sldId id="288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366B-01FC-45D5-B461-7C0A095565DF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9F9FB-A86D-49FA-AD53-21459A77ED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6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9F9FB-A86D-49FA-AD53-21459A77ED9F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2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77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3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8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3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2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5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46BB-FBB8-4C74-8B0C-38A16C538D04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52D59-D861-44A5-ABC3-C895AA818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0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jpg"/><Relationship Id="rId5" Type="http://schemas.openxmlformats.org/officeDocument/2006/relationships/image" Target="../media/image3.png"/><Relationship Id="rId10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1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jpg"/><Relationship Id="rId5" Type="http://schemas.openxmlformats.org/officeDocument/2006/relationships/image" Target="../media/image3.png"/><Relationship Id="rId10" Type="http://schemas.openxmlformats.org/officeDocument/2006/relationships/hyperlink" Target="https://myrussianland.ru/wp-content/uploads/2016/05/5249429_xlarge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3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5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hyperlink" Target="https://commons.wikimedia.org/wiki/File:Lake_Teletskoye_ISS008-E-7600.jpg?uselang=ru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jpeg"/><Relationship Id="rId5" Type="http://schemas.openxmlformats.org/officeDocument/2006/relationships/image" Target="../media/image3.png"/><Relationship Id="rId15" Type="http://schemas.openxmlformats.org/officeDocument/2006/relationships/image" Target="../media/image21.jp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jpeg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3" y="438150"/>
            <a:ext cx="7888773" cy="5255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9712" y="5736925"/>
            <a:ext cx="5394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ТЕЛЕЦКОЕ ОЗЕРО</a:t>
            </a:r>
            <a:endParaRPr lang="ru-RU" sz="4800" b="1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2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4" name="Прямоугольник 13"/>
          <p:cNvSpPr/>
          <p:nvPr/>
        </p:nvSpPr>
        <p:spPr>
          <a:xfrm>
            <a:off x="4913716" y="458041"/>
            <a:ext cx="3779284" cy="290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Для озера в весенний и осенний периоды характерны ветра, поднимающие сильное волнение и прибой, делающий практически невозможной навигацию и высадку на берег с 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плавсредств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 </a:t>
            </a:r>
            <a:endParaRPr lang="ru-RU" sz="1600" b="1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458041"/>
            <a:ext cx="4586691" cy="3057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88" y="3314525"/>
            <a:ext cx="4759625" cy="317308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14068" y="3828666"/>
            <a:ext cx="3502324" cy="254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Низовка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 -ветер, дующий в широтном направлении со стороны Артыбаша. «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Верховка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 — ветер, дующий в меридиональном направлении со стороны устья 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Чулышмана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54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462063" y="5637093"/>
            <a:ext cx="82198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началом весны его берега покрываются сиреневым пламенем багульника ‒ зрелище незабываемое на всю жизнь.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6" name="Рисунок 15" descr="маральни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4251" y="438150"/>
            <a:ext cx="7131919" cy="51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16487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4" name="Прямоугольник 13"/>
          <p:cNvSpPr/>
          <p:nvPr/>
        </p:nvSpPr>
        <p:spPr>
          <a:xfrm>
            <a:off x="427036" y="453785"/>
            <a:ext cx="8215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Горные ущелья, сквозь которые текут реки, впадающие в Телецкое озеро, алтайцы прозвали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Аюкеч-пес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, то есть «медведь не пройдёт». Наверное, и правда не пройдет — очень узко. 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1469448"/>
            <a:ext cx="7620000" cy="49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6" y="229481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7550" y="104274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7" y="438150"/>
            <a:ext cx="7699885" cy="537353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06425" y="5717374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Одна из рек, впадающих в озеро — 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Чулышман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— исключительно красива. Ее обрамляют высокие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горы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5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4" name="Прямоугольник 13"/>
          <p:cNvSpPr/>
          <p:nvPr/>
        </p:nvSpPr>
        <p:spPr>
          <a:xfrm>
            <a:off x="497666" y="552460"/>
            <a:ext cx="814468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Примерно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полутора километрах от того места, где в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Чулышман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впадает река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Чульча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удивляет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природное явление ‒ скальные образования, скопировавшие форму грибов.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76" y="1897812"/>
            <a:ext cx="7141533" cy="43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327025" y="730250"/>
            <a:ext cx="2646992" cy="537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Туристы не оставляют своим вниманием и Поклонную сосну 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Яйлю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Землю от корней упавшего дерева унесло штормовыми волнами, но дерево каким-то чудом много лет держится за жизнь, дает возможность зеленеть и крепнуть нескольким ветвям.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39" y="601717"/>
            <a:ext cx="5663138" cy="56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56073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5226450" y="436562"/>
            <a:ext cx="3498390" cy="5550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Водопад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Корбу</a:t>
            </a:r>
            <a:endParaRPr lang="ru-RU" sz="2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Корбу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является самым большим водопадом в акватории Телецкого озера и самой популярной среди туристов достопримечательностью озера.  Водопад </a:t>
            </a: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Корбу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расположен на правом притоке озера — реке Большая </a:t>
            </a: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Корбу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В нескольких десятках метров от берега озера река Большая </a:t>
            </a: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Корбу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обрывается со скалы и образует мощный, грохочущий поток ледяной воды высотой 12.5 метров.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10"/>
              </a:rPr>
              <a:t/>
            </a:r>
            <a:b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10"/>
              </a:rPr>
            </a:b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06372"/>
            <a:ext cx="4654949" cy="60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4770408" y="642938"/>
            <a:ext cx="4016405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Водопад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Киштэ</a:t>
            </a:r>
            <a:endParaRPr lang="ru-RU" sz="2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Практически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 притоки Телецкого озера изобилуют водопадами. </a:t>
            </a: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 добраться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 </a:t>
            </a: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них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очень не просто, а зачастую просто невозможно из-за непроходимой тайги.  </a:t>
            </a: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Водопад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Киштэ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— имеет большую популярность среди туристов, путешествующих по озеру. Поток воды, высотой восемь метров, с шумом обрывается со скалы в небольшой заливчик буквально в нескольких метрах от озера.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3" y="438150"/>
            <a:ext cx="418798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199744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6" y="394740"/>
            <a:ext cx="7736157" cy="461720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4068" y="5056154"/>
            <a:ext cx="8643667" cy="1401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Водопад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Чедор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падает с одноименного мыса, образуя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восьмимеро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водопад. Водопад называют по-разному —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Чоодор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Чеодор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на картах можно встретить разные названия. В переводе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  эти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означают — черемуховый, рябой, корявый, шалаш.</a:t>
            </a:r>
          </a:p>
        </p:txBody>
      </p:sp>
    </p:spTree>
    <p:extLst>
      <p:ext uri="{BB962C8B-B14F-4D97-AF65-F5344CB8AC3E}">
        <p14:creationId xmlns:p14="http://schemas.microsoft.com/office/powerpoint/2010/main" val="9822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175712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285750" y="438150"/>
            <a:ext cx="4130976" cy="6118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Каменный залив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Каменный залив представляет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собой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небольшую живописную бухту, расположенную на берегу Телецкого озера в нескольких километрах от поселка </a:t>
            </a:r>
            <a:r>
              <a:rPr lang="ru-RU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Иогач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Залив окружен со всех сторон лиственницами и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выделяется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среди остального побережья несколькими моментами. Во-первых, сам залив напоминает воронку не совсем естественного происхождения, заполненную водой, которая соединяется с озером небольшим перешейком. Во-вторых, вокруг залива находятся завалы, из камней самых разнообразных размеров — от огромных, до мелких,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размером с гальку.</a:t>
            </a:r>
            <a:endParaRPr lang="ru-RU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4" y="524093"/>
            <a:ext cx="4460007" cy="57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5151727" y="398532"/>
            <a:ext cx="363508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Название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Телецкое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озеро получило около 400 лет назад от русских первопроходцев, потому что на его берегах обитали тюркские племена 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телесы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(в литературе распространено ошибочное мнение, что название произошло от слова «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телеуты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»). Местные народы испокон века звали его Алтын-Коль, Золотое озеро. Монголы называют озеро 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Алтан-нуур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, в китайской географии оно известно как Алтай или 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Артай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ea typeface="Calibri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74518"/>
            <a:ext cx="4530436" cy="59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5081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5" name="Прямоугольник 14"/>
          <p:cNvSpPr/>
          <p:nvPr/>
        </p:nvSpPr>
        <p:spPr>
          <a:xfrm>
            <a:off x="327025" y="445204"/>
            <a:ext cx="8459788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Если присмотреться, то можно отыскать под ногами камни, края у которых будто бы оплавились от чудовищной температуры и застыли в таком виде. Существует несколько версий возникновения залива — обвал скалы, сход фрагмента ледника в древности… Местные жители склонны утверждать, что Каменный залив образовался вследствие падения метеорита. Что ж, побывав в этом месте, эта версия не кажется такой уж фантастической. В любом случае, залив необычайно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живописен и обладает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особой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атмосферой. 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7" y="2747181"/>
            <a:ext cx="8066399" cy="369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</p:spTree>
    <p:extLst>
      <p:ext uri="{BB962C8B-B14F-4D97-AF65-F5344CB8AC3E}">
        <p14:creationId xmlns:p14="http://schemas.microsoft.com/office/powerpoint/2010/main" val="3956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443346" y="642938"/>
            <a:ext cx="322810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Телецкое — черное, обжигающе холодное, манящее озеро, протянулось на 78 километров с севера на юг. А о глубине Телецкого до сих пор ходит  множество догадок и предположений. Максимальная зафиксированная глубина – 323 метра позволяет Телецкому озеру  входить в число самых глубоководных озер России. 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5" name="Рисунок 14" descr="https://upload.wikimedia.org/wikipedia/commons/thumb/2/2b/Lake_Teletskoye_ISS008-E-7600.jpg/300px-Lake_Teletskoye_ISS008-E-7600.jp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56" y="642937"/>
            <a:ext cx="4112643" cy="5654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49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476193" y="5350212"/>
            <a:ext cx="8188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Обрывы и крутые скалы с богатырями-кедрами на вершинах ‒ типичный рельеф береговой линии дивного озера. Здесь немало живописнейших каньонов и бухт.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4" y="637313"/>
            <a:ext cx="8188036" cy="45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520860" y="4414771"/>
            <a:ext cx="8113854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Алтайский заповедник,  расположенный на правом берегу озера, бережет эти места от настойчивого вторжения незваных гостей и позволяет на территории почти 90 000 квадратных километров жить животным, птицам и растениям своей дикой естественной жизнью. Во многом благодаря этому большая часть побережья озера сохранила свой первозданный вид.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4" name="Рисунок 13" descr="d64a6fef-28ce-45b4-9dab-a38d7c35033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711" y="532435"/>
            <a:ext cx="8183301" cy="39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557890" y="4701477"/>
            <a:ext cx="7767512" cy="1600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прителецкой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тайге насчитывается свыше 1200 видов растений, в том числе прославленные целебной силой: золотой, маралий и Марьин корень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4" name="Рисунок 13" descr="fmg5d1ae699d68a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15570" y="852218"/>
            <a:ext cx="2902232" cy="2679359"/>
          </a:xfrm>
          <a:prstGeom prst="rect">
            <a:avLst/>
          </a:prstGeom>
        </p:spPr>
      </p:pic>
      <p:pic>
        <p:nvPicPr>
          <p:cNvPr id="15" name="Рисунок 14" descr="зол кор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8971" y="857825"/>
            <a:ext cx="2595839" cy="2673752"/>
          </a:xfrm>
          <a:prstGeom prst="rect">
            <a:avLst/>
          </a:prstGeom>
        </p:spPr>
      </p:pic>
      <p:pic>
        <p:nvPicPr>
          <p:cNvPr id="16" name="Рисунок 15" descr="мар корень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94810" y="852218"/>
            <a:ext cx="2893670" cy="2674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778" y="3709358"/>
            <a:ext cx="7647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Золотой корень                            маралий корень                              Марьин корень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4" y="103728"/>
            <a:ext cx="9144000" cy="6435138"/>
          </a:xfrm>
          <a:prstGeom prst="rect">
            <a:avLst/>
          </a:prstGeom>
        </p:spPr>
      </p:pic>
      <p:grpSp>
        <p:nvGrpSpPr>
          <p:cNvPr id="2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9" name="TextBox 18"/>
          <p:cNvSpPr txBox="1"/>
          <p:nvPr/>
        </p:nvSpPr>
        <p:spPr>
          <a:xfrm>
            <a:off x="6888962" y="6072188"/>
            <a:ext cx="940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Колонок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3845386"/>
            <a:ext cx="3148859" cy="2298240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327025" y="436562"/>
            <a:ext cx="8459787" cy="6045618"/>
            <a:chOff x="327025" y="436562"/>
            <a:chExt cx="8459787" cy="6045618"/>
          </a:xfrm>
        </p:grpSpPr>
        <p:sp>
          <p:nvSpPr>
            <p:cNvPr id="20" name="TextBox 19"/>
            <p:cNvSpPr txBox="1"/>
            <p:nvPr/>
          </p:nvSpPr>
          <p:spPr>
            <a:xfrm>
              <a:off x="4151246" y="6143625"/>
              <a:ext cx="823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Соболь</a:t>
              </a:r>
              <a:endPara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0358" y="6143626"/>
              <a:ext cx="798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Барсук</a:t>
              </a:r>
              <a:endPara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327025" y="436562"/>
              <a:ext cx="8459787" cy="5707064"/>
              <a:chOff x="327025" y="436562"/>
              <a:chExt cx="8459787" cy="5707064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1181818" y="3217258"/>
                <a:ext cx="64266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latin typeface="Times New Roman"/>
                    <a:ea typeface="Calibri"/>
                    <a:cs typeface="Times New Roman"/>
                  </a:rPr>
                  <a:t>Здесь обитают более 70 видов млекопитающих</a:t>
                </a:r>
                <a:endParaRPr lang="ru-RU" sz="2000" b="1" dirty="0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9865" y="436562"/>
                <a:ext cx="3163954" cy="2175654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332" y="438151"/>
                <a:ext cx="3263480" cy="2175653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873261" y="2600339"/>
                <a:ext cx="9256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Медведь</a:t>
                </a:r>
                <a:endParaRPr lang="ru-RU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20566" y="2619180"/>
                <a:ext cx="10403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Росомаха</a:t>
                </a:r>
                <a:endParaRPr lang="ru-RU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025" y="436562"/>
                <a:ext cx="2822091" cy="217724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078302" y="2612216"/>
                <a:ext cx="6383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Рысь</a:t>
                </a:r>
                <a:endParaRPr lang="ru-RU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891" y="3845385"/>
                <a:ext cx="2184639" cy="2298240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2530" y="3845386"/>
                <a:ext cx="3122132" cy="22982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25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2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4" name="Прямоугольник 13"/>
          <p:cNvSpPr/>
          <p:nvPr/>
        </p:nvSpPr>
        <p:spPr>
          <a:xfrm>
            <a:off x="387751" y="456229"/>
            <a:ext cx="43578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Здесь существует необычный климатический феномен: разогретые жарким солнцем скалы, сжимаясь при низкой ночной температуре, выстреливают в окрестности камни.</a:t>
            </a:r>
          </a:p>
        </p:txBody>
      </p:sp>
      <p:pic>
        <p:nvPicPr>
          <p:cNvPr id="18" name="Рисунок 17" descr="645118_mai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6768" y="2592728"/>
            <a:ext cx="4061060" cy="3700059"/>
          </a:xfrm>
          <a:prstGeom prst="rect">
            <a:avLst/>
          </a:prstGeom>
        </p:spPr>
      </p:pic>
      <p:pic>
        <p:nvPicPr>
          <p:cNvPr id="19" name="Рисунок 18" descr="1688386_500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57195" y="521343"/>
            <a:ext cx="3935391" cy="358619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433103" y="4224759"/>
            <a:ext cx="42314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Зимы в окрестных горах суровы, но у озера климат гораздо мягче. Его южная часть ‒ самый теплый район Центральной и Западной Сибири, полностью льдом озеро покрывается нечасто.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1949" r="37544" b="29208"/>
          <a:stretch/>
        </p:blipFill>
        <p:spPr>
          <a:xfrm rot="5400000">
            <a:off x="1131313" y="-1154688"/>
            <a:ext cx="6881374" cy="91440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" y="224425"/>
            <a:ext cx="9144000" cy="643513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42875"/>
            <a:ext cx="9144000" cy="6588125"/>
            <a:chOff x="0" y="142875"/>
            <a:chExt cx="9144000" cy="65881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6429375"/>
              <a:ext cx="80010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5" y="714375"/>
              <a:ext cx="184150" cy="535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86813" y="642938"/>
              <a:ext cx="18891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" y="214313"/>
              <a:ext cx="8070850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0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14287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2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6072188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2" descr="C:\Documents and Settings\math\Рабочий стол\курсовая\rtfgy\16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72500" y="6143625"/>
              <a:ext cx="571500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Прямоугольник 1"/>
          <p:cNvSpPr/>
          <p:nvPr/>
        </p:nvSpPr>
        <p:spPr>
          <a:xfrm>
            <a:off x="451413" y="420573"/>
            <a:ext cx="8310622" cy="230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Зимой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широтная часть Телецкого озера (от Артыбаша до мыса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Ажи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, более узкая и мелкая) покрывается льдом, а меридиональная, глубокая, замерзает редко, в среднем раз в три года. Лёд на Телецком очень прозрачный, возле берегов на глубине 5–6 метров свободно просматривается дно.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4" name="Рисунок 13" descr="teleckoe-ozer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0861" y="2268638"/>
            <a:ext cx="8090703" cy="40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510</Words>
  <Application>Microsoft Office PowerPoint</Application>
  <PresentationFormat>Экран (4:3)</PresentationFormat>
  <Paragraphs>56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Шефер Наталья</dc:creator>
  <cp:lastModifiedBy>Пользователь Windows</cp:lastModifiedBy>
  <cp:revision>36</cp:revision>
  <dcterms:created xsi:type="dcterms:W3CDTF">2019-09-05T09:11:51Z</dcterms:created>
  <dcterms:modified xsi:type="dcterms:W3CDTF">2019-10-09T12:08:22Z</dcterms:modified>
</cp:coreProperties>
</file>