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7" r:id="rId5"/>
    <p:sldId id="274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6" d="100"/>
          <a:sy n="76" d="100"/>
        </p:scale>
        <p:origin x="156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196752"/>
            <a:ext cx="7128792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3200" i="1" dirty="0" smtClean="0">
              <a:ln w="11430"/>
              <a:gradFill>
                <a:gsLst>
                  <a:gs pos="35000">
                    <a:srgbClr val="943294"/>
                  </a:gs>
                  <a:gs pos="50000">
                    <a:srgbClr val="FFC000"/>
                  </a:gs>
                  <a:gs pos="99167">
                    <a:srgbClr val="943294"/>
                  </a:gs>
                  <a:gs pos="65000">
                    <a:srgbClr val="943294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«Опыт </a:t>
            </a:r>
            <a:r>
              <a:rPr lang="ru-RU" sz="2800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МБДОУ «Детский сад «Сказка» по формированию предпосылок учебной деятельности у детей старшего дошкольного </a:t>
            </a:r>
            <a:r>
              <a:rPr lang="ru-RU" sz="2800" i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возраста </a:t>
            </a:r>
            <a:r>
              <a:rPr lang="ru-RU" sz="2800" i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посредством  </a:t>
            </a:r>
            <a:r>
              <a:rPr lang="ru-RU" sz="2800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игровых </a:t>
            </a:r>
            <a:r>
              <a:rPr lang="ru-RU" sz="2800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технологий </a:t>
            </a:r>
            <a:r>
              <a:rPr lang="ru-RU" sz="2800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» </a:t>
            </a:r>
            <a:r>
              <a:rPr lang="ru-RU" sz="2800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.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  <a:defRPr/>
            </a:pPr>
            <a:endParaRPr lang="ru-RU" sz="2000" i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5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 smtClean="0">
                <a:ln w="11430"/>
                <a:solidFill>
                  <a:srgbClr val="7030A0"/>
                </a:solidFill>
                <a:ea typeface="+mj-ea"/>
                <a:cs typeface="+mj-cs"/>
              </a:rPr>
              <a:t>Елена Николаевна Новикова,</a:t>
            </a:r>
          </a:p>
          <a:p>
            <a:pPr lvl="5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 smtClean="0">
                <a:ln w="11430"/>
                <a:solidFill>
                  <a:srgbClr val="7030A0"/>
                </a:solidFill>
                <a:ea typeface="+mj-ea"/>
                <a:cs typeface="+mj-cs"/>
              </a:rPr>
              <a:t>воспитатель </a:t>
            </a:r>
            <a:r>
              <a:rPr lang="ru-RU" sz="2000" dirty="0" smtClean="0">
                <a:ln w="11430"/>
                <a:solidFill>
                  <a:srgbClr val="7030A0"/>
                </a:solidFill>
              </a:rPr>
              <a:t>МБДОУ</a:t>
            </a:r>
          </a:p>
          <a:p>
            <a:pPr lvl="5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 smtClean="0">
                <a:ln w="11430"/>
                <a:solidFill>
                  <a:srgbClr val="7030A0"/>
                </a:solidFill>
              </a:rPr>
              <a:t> «</a:t>
            </a:r>
            <a:r>
              <a:rPr lang="ru-RU" sz="2000" dirty="0">
                <a:ln w="11430"/>
                <a:solidFill>
                  <a:srgbClr val="7030A0"/>
                </a:solidFill>
              </a:rPr>
              <a:t>Детский сад «Сказка» </a:t>
            </a:r>
            <a:endParaRPr lang="ru-RU" sz="2000" dirty="0" smtClean="0">
              <a:ln w="11430"/>
              <a:solidFill>
                <a:srgbClr val="7030A0"/>
              </a:solidFill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2800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6600" i="1" dirty="0">
              <a:ln w="11430"/>
              <a:gradFill>
                <a:gsLst>
                  <a:gs pos="35000">
                    <a:srgbClr val="943294"/>
                  </a:gs>
                  <a:gs pos="50000">
                    <a:srgbClr val="FFC000"/>
                  </a:gs>
                  <a:gs pos="99167">
                    <a:srgbClr val="943294"/>
                  </a:gs>
                  <a:gs pos="65000">
                    <a:srgbClr val="943294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2938" y="5661248"/>
            <a:ext cx="3977213" cy="698378"/>
          </a:xfrm>
          <a:prstGeom prst="roundRect">
            <a:avLst>
              <a:gd name="adj" fmla="val 50000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 декабря 2019 года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Белокуриха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456"/>
            <a:ext cx="1368152" cy="133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5546" y="648070"/>
            <a:ext cx="358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МБДОУ </a:t>
            </a:r>
            <a:r>
              <a:rPr lang="ru-RU" b="1" dirty="0" smtClean="0">
                <a:solidFill>
                  <a:srgbClr val="7030A0"/>
                </a:solidFill>
              </a:rPr>
              <a:t>«Детский </a:t>
            </a:r>
            <a:r>
              <a:rPr lang="ru-RU" b="1" dirty="0">
                <a:solidFill>
                  <a:srgbClr val="7030A0"/>
                </a:solidFill>
              </a:rPr>
              <a:t>сад </a:t>
            </a:r>
            <a:r>
              <a:rPr lang="ru-RU" b="1" dirty="0" smtClean="0">
                <a:solidFill>
                  <a:srgbClr val="7030A0"/>
                </a:solidFill>
              </a:rPr>
              <a:t>«Сказка»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1772816"/>
            <a:ext cx="4662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Благодарю </a:t>
            </a:r>
            <a:r>
              <a:rPr lang="ru-RU" sz="3200" b="1" dirty="0">
                <a:solidFill>
                  <a:srgbClr val="7030A0"/>
                </a:solidFill>
              </a:rPr>
              <a:t>Вас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за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ВНИМАНИЕ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652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5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996952"/>
            <a:ext cx="7643192" cy="33123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2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	В 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Федеральном законе «Об образовании в Российской Федерации», в статье 64 «Дошкольное образование» </a:t>
            </a: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отмечается: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«что 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дошкольное образование направлено на формирование предпосылок учебной деятельности, а также на достижение детьми дошкольного возраста уровня развития необходимого и достаточного для успешного освоения ими образовательных программ дошкольного </a:t>
            </a: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образования».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ФГОС </a:t>
            </a:r>
            <a:r>
              <a:rPr lang="ru-RU" sz="2400" dirty="0">
                <a:solidFill>
                  <a:srgbClr val="002060"/>
                </a:solidFill>
              </a:rPr>
              <a:t>дошкольного образования также одной из задач называет </a:t>
            </a:r>
            <a:r>
              <a:rPr lang="ru-RU" sz="2400" dirty="0" smtClean="0">
                <a:solidFill>
                  <a:srgbClr val="002060"/>
                </a:solidFill>
              </a:rPr>
              <a:t>«формирование </a:t>
            </a:r>
            <a:r>
              <a:rPr lang="ru-RU" sz="2400" dirty="0">
                <a:solidFill>
                  <a:srgbClr val="002060"/>
                </a:solidFill>
              </a:rPr>
              <a:t>предпосылок учебной деятельности, обеспечения преемственности целей, задач и содержания </a:t>
            </a:r>
            <a:r>
              <a:rPr lang="ru-RU" sz="2400" dirty="0" smtClean="0">
                <a:solidFill>
                  <a:srgbClr val="002060"/>
                </a:solidFill>
              </a:rPr>
              <a:t>образования».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12" descr="D:\Desktop\!!! Новая папка\КРАЕВОЙ СЕМИНАР в Белокурихе 2017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2301" r="1955" b="11984"/>
          <a:stretch>
            <a:fillRect/>
          </a:stretch>
        </p:blipFill>
        <p:spPr bwMode="auto">
          <a:xfrm>
            <a:off x="2611015" y="476672"/>
            <a:ext cx="38530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0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ДО 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99" y="1267742"/>
            <a:ext cx="397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Поддержка </a:t>
            </a:r>
            <a:r>
              <a:rPr lang="ru-RU" b="1" dirty="0" smtClean="0">
                <a:solidFill>
                  <a:srgbClr val="7030A0"/>
                </a:solidFill>
              </a:rPr>
              <a:t>разнообразия </a:t>
            </a:r>
            <a:r>
              <a:rPr lang="ru-RU" b="1" dirty="0">
                <a:solidFill>
                  <a:srgbClr val="7030A0"/>
                </a:solidFill>
              </a:rPr>
              <a:t>детства</a:t>
            </a:r>
          </a:p>
        </p:txBody>
      </p:sp>
      <p:pic>
        <p:nvPicPr>
          <p:cNvPr id="2051" name="Picture 3" descr="D:\Desktop\!!! Новая папка\2018\Семинар  Сказка 2018\Филатова\ресурсы\544448_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62040"/>
            <a:ext cx="2641215" cy="15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64311"/>
            <a:ext cx="352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Сохранение уникальности и </a:t>
            </a:r>
            <a:r>
              <a:rPr lang="ru-RU" b="1" dirty="0" err="1">
                <a:solidFill>
                  <a:srgbClr val="7030A0"/>
                </a:solidFill>
              </a:rPr>
              <a:t>самоценности</a:t>
            </a:r>
            <a:r>
              <a:rPr lang="ru-RU" b="1" dirty="0">
                <a:solidFill>
                  <a:srgbClr val="7030A0"/>
                </a:solidFill>
              </a:rPr>
              <a:t> детства</a:t>
            </a:r>
          </a:p>
        </p:txBody>
      </p:sp>
      <p:pic>
        <p:nvPicPr>
          <p:cNvPr id="2052" name="Picture 4" descr="D:\Desktop\!!! Новая папка\2018\Семинар  Сказка 2018\Филатова\ресурсы\img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10642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22852" y="3140968"/>
            <a:ext cx="2353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Уважение </a:t>
            </a:r>
            <a:r>
              <a:rPr lang="ru-RU" b="1" dirty="0" smtClean="0">
                <a:solidFill>
                  <a:srgbClr val="7030A0"/>
                </a:solidFill>
              </a:rPr>
              <a:t>личности </a:t>
            </a:r>
            <a:r>
              <a:rPr lang="ru-RU" b="1" dirty="0">
                <a:solidFill>
                  <a:srgbClr val="7030A0"/>
                </a:solidFill>
              </a:rPr>
              <a:t>ребенка</a:t>
            </a:r>
          </a:p>
        </p:txBody>
      </p:sp>
      <p:pic>
        <p:nvPicPr>
          <p:cNvPr id="2053" name="Picture 5" descr="D:\Desktop\!!! Новая папка\2018\Семинар  Сказка 2018\Филатова\ресурсы\hello_html_m5b13cb8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92" y="3961116"/>
            <a:ext cx="2036524" cy="23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571999"/>
            <a:ext cx="27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Поддержка детской инициативы</a:t>
            </a:r>
          </a:p>
        </p:txBody>
      </p:sp>
      <p:pic>
        <p:nvPicPr>
          <p:cNvPr id="2054" name="Picture 6" descr="D:\Desktop\!!! Новая папка\2018\Семинар  Сказка 2018\Филатова\ресурсы\deti_kartinki_narisovannye_34_1808054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7" y="5132210"/>
            <a:ext cx="3132502" cy="15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9912" y="3244333"/>
            <a:ext cx="233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Сотрудничество с семьей </a:t>
            </a:r>
          </a:p>
        </p:txBody>
      </p:sp>
      <p:pic>
        <p:nvPicPr>
          <p:cNvPr id="2055" name="Picture 7" descr="D:\Desktop\!!! Новая папка\2018\Семинар  Сказка 2018\Филатова\ресурсы\Happy-kid-walking-togeth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1936"/>
            <a:ext cx="2614948" cy="1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242088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7030A0"/>
                </a:solidFill>
                <a:ea typeface="Times New Roman"/>
              </a:rPr>
              <a:t>Формирование познавательных интересов и познавательных действий</a:t>
            </a:r>
            <a:endParaRPr lang="ru-RU" sz="1600" b="1" dirty="0">
              <a:solidFill>
                <a:srgbClr val="7030A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404664"/>
            <a:ext cx="7848872" cy="59046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	</a:t>
            </a:r>
            <a:r>
              <a:rPr lang="ru-RU" b="1" dirty="0">
                <a:solidFill>
                  <a:srgbClr val="7030A0"/>
                </a:solidFill>
              </a:rPr>
              <a:t>Предпосылками учебной деятельности  являются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  </a:t>
            </a:r>
            <a:r>
              <a:rPr lang="ru-RU" dirty="0" err="1" smtClean="0">
                <a:solidFill>
                  <a:srgbClr val="7030A0"/>
                </a:solidFill>
              </a:rPr>
              <a:t>сформированность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7030A0"/>
                </a:solidFill>
              </a:rPr>
              <a:t>познавательного интереса;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способность </a:t>
            </a:r>
            <a:r>
              <a:rPr lang="ru-RU" dirty="0">
                <a:solidFill>
                  <a:srgbClr val="7030A0"/>
                </a:solidFill>
              </a:rPr>
              <a:t>детей анализировать, сравнивать, обобщать, </a:t>
            </a:r>
            <a:r>
              <a:rPr lang="ru-RU" dirty="0" smtClean="0">
                <a:solidFill>
                  <a:srgbClr val="7030A0"/>
                </a:solidFill>
              </a:rPr>
              <a:t>делать </a:t>
            </a:r>
            <a:r>
              <a:rPr lang="ru-RU" dirty="0">
                <a:solidFill>
                  <a:srgbClr val="7030A0"/>
                </a:solidFill>
              </a:rPr>
              <a:t>простейшие выводы и    умозаключения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способность </a:t>
            </a:r>
            <a:r>
              <a:rPr lang="ru-RU" dirty="0">
                <a:solidFill>
                  <a:srgbClr val="7030A0"/>
                </a:solidFill>
              </a:rPr>
              <a:t>обозначать и  замещать  знаками и символами различные явления, события, выполнять простые действия схематизации и моделирования;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способность </a:t>
            </a:r>
            <a:r>
              <a:rPr lang="ru-RU" dirty="0">
                <a:solidFill>
                  <a:srgbClr val="7030A0"/>
                </a:solidFill>
              </a:rPr>
              <a:t>слышать и  слушать, точно выполнять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задания </a:t>
            </a:r>
            <a:r>
              <a:rPr lang="ru-RU" dirty="0">
                <a:solidFill>
                  <a:srgbClr val="7030A0"/>
                </a:solidFill>
              </a:rPr>
              <a:t>по образцу;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сознательно </a:t>
            </a:r>
            <a:r>
              <a:rPr lang="ru-RU" dirty="0">
                <a:solidFill>
                  <a:srgbClr val="7030A0"/>
                </a:solidFill>
              </a:rPr>
              <a:t>подчинять свои действия  правилу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самостоятельно </a:t>
            </a:r>
            <a:r>
              <a:rPr lang="ru-RU" dirty="0">
                <a:solidFill>
                  <a:srgbClr val="7030A0"/>
                </a:solidFill>
              </a:rPr>
              <a:t>находить способы  решения практических и познавательных задач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>
                <a:solidFill>
                  <a:srgbClr val="7030A0"/>
                </a:solidFill>
              </a:rPr>
              <a:t>за способом выполнения  своих действий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способность </a:t>
            </a:r>
            <a:r>
              <a:rPr lang="ru-RU" dirty="0">
                <a:solidFill>
                  <a:srgbClr val="7030A0"/>
                </a:solidFill>
              </a:rPr>
              <a:t>взаимодействовать  со сверстниками.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764704"/>
            <a:ext cx="6840760" cy="92333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ИГРОВЫЕ  ТЕХНОЛОГИИ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23528" y="2420888"/>
            <a:ext cx="1872208" cy="92333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kern="0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СЮЖЕТНО-РОЛЕВАЯ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kern="0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</a:t>
            </a:r>
            <a:endParaRPr lang="ru-RU" sz="1800" kern="0" dirty="0">
              <a:solidFill>
                <a:srgbClr val="990099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339752" y="2348881"/>
            <a:ext cx="2016224" cy="92333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kern="0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БИЗИКУБ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kern="0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КОНСТРУКТОР</a:t>
            </a:r>
            <a:endParaRPr lang="ru-RU" sz="1800" kern="0" dirty="0">
              <a:solidFill>
                <a:srgbClr val="990099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499992" y="2348882"/>
            <a:ext cx="2160240" cy="830997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kern="0" dirty="0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ИНТЕРАКТИВНЫЕ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600" b="1" kern="0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kern="0" dirty="0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ИГРЫ</a:t>
            </a:r>
            <a:endParaRPr lang="ru-RU" sz="1600" b="1" kern="0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732240" y="2420888"/>
            <a:ext cx="2160240" cy="58477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kern="0" dirty="0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НАГЛЯДНОЕ МОДЕЛИРОВАНИЕ</a:t>
            </a:r>
            <a:endParaRPr lang="ru-RU" sz="1600" b="1" kern="0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45" y="3371631"/>
            <a:ext cx="2032820" cy="24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1" y="3430587"/>
            <a:ext cx="17621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74" y="3217063"/>
            <a:ext cx="2205006" cy="23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0" y="3443657"/>
            <a:ext cx="1600304" cy="266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Сюжетно-ролевая </a:t>
            </a:r>
            <a:r>
              <a:rPr lang="ru-RU" b="1" dirty="0">
                <a:solidFill>
                  <a:srgbClr val="7030A0"/>
                </a:solidFill>
              </a:rPr>
              <a:t>игра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8326"/>
            <a:ext cx="2084341" cy="19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361761" cy="196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362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85" y="1318326"/>
            <a:ext cx="20193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791399" cy="23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32" y="4365104"/>
            <a:ext cx="2741104" cy="20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6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Бизикуб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БИЗИКУБ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busy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board</a:t>
            </a:r>
            <a:r>
              <a:rPr lang="ru-RU" dirty="0">
                <a:solidFill>
                  <a:srgbClr val="7030A0"/>
                </a:solidFill>
              </a:rPr>
              <a:t>) – это куб, каждая грань которого состоит из </a:t>
            </a:r>
            <a:r>
              <a:rPr lang="ru-RU" dirty="0" err="1">
                <a:solidFill>
                  <a:srgbClr val="7030A0"/>
                </a:solidFill>
              </a:rPr>
              <a:t>бизиборда</a:t>
            </a:r>
            <a:r>
              <a:rPr lang="ru-RU" dirty="0">
                <a:solidFill>
                  <a:srgbClr val="7030A0"/>
                </a:solidFill>
              </a:rPr>
              <a:t> - развивающей доски (стенд, модуль) со всевозможными кнопочками, замочками, крючками, </a:t>
            </a:r>
            <a:r>
              <a:rPr lang="ru-RU" dirty="0" smtClean="0">
                <a:solidFill>
                  <a:srgbClr val="7030A0"/>
                </a:solidFill>
              </a:rPr>
              <a:t>развивающими картинками </a:t>
            </a:r>
            <a:r>
              <a:rPr lang="ru-RU" dirty="0">
                <a:solidFill>
                  <a:srgbClr val="7030A0"/>
                </a:solidFill>
              </a:rPr>
              <a:t>и прочими </a:t>
            </a:r>
            <a:r>
              <a:rPr lang="ru-RU" dirty="0" smtClean="0">
                <a:solidFill>
                  <a:srgbClr val="7030A0"/>
                </a:solidFill>
              </a:rPr>
              <a:t>заданиями для детей.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9" y="3140968"/>
            <a:ext cx="23812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52936"/>
            <a:ext cx="23050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743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53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15200" cy="3600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Интерактивные игры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(игры на интерактивной доске)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556792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Интерактивное </a:t>
            </a:r>
            <a:r>
              <a:rPr lang="ru-RU" b="1" dirty="0" smtClean="0">
                <a:solidFill>
                  <a:srgbClr val="C00000"/>
                </a:solidFill>
              </a:rPr>
              <a:t>средство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«Игры со словами»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98884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Интерактивное </a:t>
            </a:r>
            <a:r>
              <a:rPr lang="ru-RU" b="1" dirty="0" smtClean="0">
                <a:solidFill>
                  <a:srgbClr val="C00000"/>
                </a:solidFill>
              </a:rPr>
              <a:t>средство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«Упорядочивание картинок»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89170"/>
            <a:ext cx="2663638" cy="313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619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4049"/>
            <a:ext cx="28003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4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9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Наглядное моделирование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971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22396"/>
            <a:ext cx="24860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47" y="3625627"/>
            <a:ext cx="4161258" cy="288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31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151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Medium</vt:lpstr>
      <vt:lpstr>Times New Roman</vt:lpstr>
      <vt:lpstr>Тема Office</vt:lpstr>
      <vt:lpstr>Презентация PowerPoint</vt:lpstr>
      <vt:lpstr>Презентация PowerPoint</vt:lpstr>
      <vt:lpstr>ФГОС ДО </vt:lpstr>
      <vt:lpstr>Презентация PowerPoint</vt:lpstr>
      <vt:lpstr>Презентация PowerPoint</vt:lpstr>
      <vt:lpstr>Сюжетно-ролевая игра</vt:lpstr>
      <vt:lpstr>Бизикуб </vt:lpstr>
      <vt:lpstr> Интерактивные игры  (игры на интерактивной доске)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Шефер Наталья</cp:lastModifiedBy>
  <cp:revision>83</cp:revision>
  <dcterms:created xsi:type="dcterms:W3CDTF">2018-03-09T15:08:22Z</dcterms:created>
  <dcterms:modified xsi:type="dcterms:W3CDTF">2019-12-18T08:36:35Z</dcterms:modified>
</cp:coreProperties>
</file>