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95" r:id="rId4"/>
    <p:sldId id="286" r:id="rId5"/>
    <p:sldId id="287" r:id="rId6"/>
    <p:sldId id="263" r:id="rId7"/>
    <p:sldId id="264" r:id="rId8"/>
    <p:sldId id="265" r:id="rId9"/>
    <p:sldId id="266" r:id="rId10"/>
    <p:sldId id="267" r:id="rId11"/>
    <p:sldId id="272" r:id="rId12"/>
    <p:sldId id="268" r:id="rId13"/>
    <p:sldId id="269" r:id="rId14"/>
    <p:sldId id="273" r:id="rId15"/>
    <p:sldId id="274" r:id="rId16"/>
    <p:sldId id="276" r:id="rId17"/>
    <p:sldId id="277" r:id="rId18"/>
    <p:sldId id="278" r:id="rId19"/>
    <p:sldId id="279" r:id="rId20"/>
    <p:sldId id="271" r:id="rId21"/>
    <p:sldId id="280" r:id="rId22"/>
    <p:sldId id="281" r:id="rId23"/>
    <p:sldId id="288" r:id="rId24"/>
    <p:sldId id="282" r:id="rId25"/>
    <p:sldId id="270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570" y="53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3DBE3-A515-45F7-AEA0-C743233D4CA3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4D867-C48C-4576-A6B6-BC170F6B6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03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4D867-C48C-4576-A6B6-BC170F6B67B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756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jpeg"/><Relationship Id="rId7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3.jp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30623"/>
          </a:xfrm>
        </p:spPr>
        <p:txBody>
          <a:bodyPr>
            <a:normAutofit fontScale="90000"/>
          </a:bodyPr>
          <a:lstStyle/>
          <a:p>
            <a:r>
              <a:rPr lang="ru-RU" dirty="0"/>
              <a:t>Семинар-практикум «Организация сопровождения дошкольников с ЗПР в условиях ДОУ»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88640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МБДОУ «Детский сад «Сказка»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602128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2017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516216" y="4869160"/>
            <a:ext cx="18177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Подготовила: </a:t>
            </a:r>
          </a:p>
          <a:p>
            <a:r>
              <a:rPr lang="ru-RU" smtClean="0"/>
              <a:t>учитель-логопед</a:t>
            </a:r>
          </a:p>
          <a:p>
            <a:r>
              <a:rPr lang="ru-RU" smtClean="0"/>
              <a:t>Шефер </a:t>
            </a:r>
            <a:r>
              <a:rPr lang="ru-RU" dirty="0" smtClean="0"/>
              <a:t>Н.В.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495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92"/>
            <a:ext cx="8229600" cy="1143000"/>
          </a:xfrm>
        </p:spPr>
        <p:txBody>
          <a:bodyPr/>
          <a:lstStyle/>
          <a:p>
            <a:r>
              <a:rPr lang="ru-RU" dirty="0" smtClean="0"/>
              <a:t>Модель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008" y="908720"/>
            <a:ext cx="8928992" cy="537580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500" dirty="0" smtClean="0"/>
              <a:t>графический способ </a:t>
            </a:r>
            <a:r>
              <a:rPr lang="ru-RU" sz="3500" dirty="0"/>
              <a:t>предоставления </a:t>
            </a:r>
            <a:r>
              <a:rPr lang="ru-RU" sz="3500" dirty="0" smtClean="0"/>
              <a:t>информации.</a:t>
            </a:r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sz="5200" dirty="0"/>
              <a:t>Э</a:t>
            </a:r>
            <a:r>
              <a:rPr lang="ru-RU" sz="5200" dirty="0" smtClean="0"/>
              <a:t>лементы модели</a:t>
            </a:r>
          </a:p>
          <a:p>
            <a:pPr>
              <a:spcBef>
                <a:spcPts val="0"/>
              </a:spcBef>
            </a:pPr>
            <a:r>
              <a:rPr lang="ru-RU" sz="3500" dirty="0" smtClean="0"/>
              <a:t>геометрические фигуры;</a:t>
            </a:r>
            <a:endParaRPr lang="ru-RU" sz="3500" dirty="0"/>
          </a:p>
          <a:p>
            <a:pPr>
              <a:spcBef>
                <a:spcPts val="0"/>
              </a:spcBef>
            </a:pPr>
            <a:r>
              <a:rPr lang="ru-RU" sz="3500" dirty="0" smtClean="0"/>
              <a:t>символические </a:t>
            </a:r>
            <a:r>
              <a:rPr lang="ru-RU" sz="3500" dirty="0"/>
              <a:t>изображения предметов (условные обозначения, силуэты, контуры, пиктограммы</a:t>
            </a:r>
            <a:r>
              <a:rPr lang="ru-RU" sz="3500" dirty="0" smtClean="0"/>
              <a:t>);</a:t>
            </a:r>
            <a:endParaRPr lang="ru-RU" sz="3500" dirty="0"/>
          </a:p>
          <a:p>
            <a:pPr>
              <a:spcBef>
                <a:spcPts val="0"/>
              </a:spcBef>
            </a:pPr>
            <a:r>
              <a:rPr lang="ru-RU" sz="3500" dirty="0" smtClean="0"/>
              <a:t>планы </a:t>
            </a:r>
            <a:r>
              <a:rPr lang="ru-RU" sz="3500" dirty="0"/>
              <a:t>и условные </a:t>
            </a:r>
            <a:r>
              <a:rPr lang="ru-RU" sz="3500" dirty="0" smtClean="0"/>
              <a:t>обозначения</a:t>
            </a:r>
            <a:r>
              <a:rPr lang="ru-RU" sz="3500" dirty="0"/>
              <a:t>;</a:t>
            </a:r>
          </a:p>
          <a:p>
            <a:pPr>
              <a:spcBef>
                <a:spcPts val="0"/>
              </a:spcBef>
            </a:pPr>
            <a:r>
              <a:rPr lang="ru-RU" sz="3500" dirty="0" smtClean="0"/>
              <a:t>контрастная </a:t>
            </a:r>
            <a:r>
              <a:rPr lang="ru-RU" sz="3500" dirty="0"/>
              <a:t>рамка – прием фрагментарного рассказывания и многие другие.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51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Пересказ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400600"/>
          </a:xfrm>
        </p:spPr>
        <p:txBody>
          <a:bodyPr>
            <a:normAutofit/>
          </a:bodyPr>
          <a:lstStyle/>
          <a:p>
            <a:r>
              <a:rPr lang="ru-RU" dirty="0" smtClean="0"/>
              <a:t>усвоение </a:t>
            </a:r>
            <a:r>
              <a:rPr lang="ru-RU" dirty="0"/>
              <a:t>принципа замещения, то есть </a:t>
            </a:r>
            <a:r>
              <a:rPr lang="ru-RU" dirty="0" smtClean="0"/>
              <a:t>способности </a:t>
            </a:r>
            <a:r>
              <a:rPr lang="ru-RU" dirty="0"/>
              <a:t>обозначать персонажи и основные атрибуты художественного произведения заместителями;</a:t>
            </a:r>
          </a:p>
          <a:p>
            <a:r>
              <a:rPr lang="ru-RU" dirty="0" smtClean="0"/>
              <a:t>формирование способности </a:t>
            </a:r>
            <a:r>
              <a:rPr lang="ru-RU" dirty="0"/>
              <a:t>передавать события при помощи заместителей (предметное моделирование);</a:t>
            </a:r>
          </a:p>
          <a:p>
            <a:r>
              <a:rPr lang="ru-RU" dirty="0" smtClean="0"/>
              <a:t>передача </a:t>
            </a:r>
            <a:r>
              <a:rPr lang="ru-RU" dirty="0"/>
              <a:t>последовательности эпизодов в соответствие с расположением </a:t>
            </a:r>
            <a:r>
              <a:rPr lang="ru-RU" dirty="0" smtClean="0"/>
              <a:t>заместителей.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3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сказки «Репка»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Вариант №1</a:t>
            </a:r>
          </a:p>
          <a:p>
            <a:pPr marL="0" indent="0">
              <a:buNone/>
            </a:pPr>
            <a:r>
              <a:rPr lang="ru-RU" dirty="0" smtClean="0"/>
              <a:t>Из полосок разной длины</a:t>
            </a:r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730209" y="3128489"/>
            <a:ext cx="7560841" cy="2473298"/>
            <a:chOff x="251520" y="3128489"/>
            <a:chExt cx="7560841" cy="2473298"/>
          </a:xfrm>
        </p:grpSpPr>
        <p:sp>
          <p:nvSpPr>
            <p:cNvPr id="4" name="Овал 3"/>
            <p:cNvSpPr/>
            <p:nvPr/>
          </p:nvSpPr>
          <p:spPr>
            <a:xfrm>
              <a:off x="251520" y="3201128"/>
              <a:ext cx="1872208" cy="174918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358194" y="3128489"/>
              <a:ext cx="984911" cy="2469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491880" y="3447409"/>
              <a:ext cx="864096" cy="21503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510630" y="3787059"/>
              <a:ext cx="792088" cy="18106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164289" y="4537946"/>
              <a:ext cx="648072" cy="10638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436096" y="4088697"/>
              <a:ext cx="726441" cy="15090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300193" y="4292465"/>
              <a:ext cx="720080" cy="13052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3691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Модель сказки «Репка»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Вариант №2</a:t>
            </a:r>
          </a:p>
          <a:p>
            <a:pPr marL="0" indent="0">
              <a:buNone/>
            </a:pPr>
            <a:r>
              <a:rPr lang="ru-RU" dirty="0" smtClean="0"/>
              <a:t>Из кругов разного размера и цвета</a:t>
            </a:r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159571" y="3106183"/>
            <a:ext cx="8928992" cy="1834985"/>
            <a:chOff x="-14408" y="3501008"/>
            <a:chExt cx="9770984" cy="2056157"/>
          </a:xfrm>
        </p:grpSpPr>
        <p:sp>
          <p:nvSpPr>
            <p:cNvPr id="4" name="Овал 3"/>
            <p:cNvSpPr/>
            <p:nvPr/>
          </p:nvSpPr>
          <p:spPr>
            <a:xfrm>
              <a:off x="-14408" y="3501008"/>
              <a:ext cx="2214660" cy="205585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2212226" y="3861048"/>
              <a:ext cx="1855717" cy="1695811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4094405" y="4141219"/>
              <a:ext cx="1557715" cy="141564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5652120" y="4325171"/>
              <a:ext cx="1296144" cy="1231994"/>
            </a:xfrm>
            <a:prstGeom prst="ellipse">
              <a:avLst/>
            </a:prstGeom>
            <a:solidFill>
              <a:srgbClr val="FF9999"/>
            </a:solidFill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6944319" y="4528933"/>
              <a:ext cx="1151541" cy="1027926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8061874" y="4699077"/>
              <a:ext cx="936104" cy="8577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9033101" y="4849039"/>
              <a:ext cx="723475" cy="7078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5633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Пиктограмма сказки «Колобок»</a:t>
            </a:r>
            <a:endParaRPr lang="ru-RU" dirty="0"/>
          </a:p>
        </p:txBody>
      </p:sp>
      <p:pic>
        <p:nvPicPr>
          <p:cNvPr id="4" name="Объект 3" descr="https://studfiles.net/html/2706/285/html_yVQ9MSNYho.JX66/img-JFSA35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3816424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tudfiles.net/html/2706/285/html_yVQ9MSNYho.JX66/img-AXMZnn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75"/>
          <a:stretch/>
        </p:blipFill>
        <p:spPr bwMode="auto">
          <a:xfrm>
            <a:off x="611560" y="3422516"/>
            <a:ext cx="3744416" cy="11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tudfiles.net/html/2706/285/html_yVQ9MSNYho.JX66/img-rlmLBY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1482"/>
          <a:stretch/>
        </p:blipFill>
        <p:spPr bwMode="auto">
          <a:xfrm>
            <a:off x="4932040" y="1916832"/>
            <a:ext cx="3744416" cy="11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tudfiles.net/html/2706/285/html_yVQ9MSNYho.JX66/img-rlmLBY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76" b="-1020"/>
          <a:stretch/>
        </p:blipFill>
        <p:spPr bwMode="auto">
          <a:xfrm>
            <a:off x="4932040" y="3422516"/>
            <a:ext cx="3744416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studfiles.net/html/2706/285/html_yVQ9MSNYho.JX66/img-iqy0VK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97152"/>
            <a:ext cx="3764984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studfiles.net/html/2706/285/html_yVQ9MSNYho.JX66/img-AXMZnn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32" b="514"/>
          <a:stretch/>
        </p:blipFill>
        <p:spPr bwMode="auto">
          <a:xfrm>
            <a:off x="611560" y="4833220"/>
            <a:ext cx="3744416" cy="115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923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Рассказ по сюжетной картинке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выделение </a:t>
            </a:r>
            <a:r>
              <a:rPr lang="ru-RU" dirty="0"/>
              <a:t>значимых для развития сюжета фрагментов картины;</a:t>
            </a:r>
          </a:p>
          <a:p>
            <a:r>
              <a:rPr lang="ru-RU" dirty="0" smtClean="0"/>
              <a:t>определение </a:t>
            </a:r>
            <a:r>
              <a:rPr lang="ru-RU" dirty="0"/>
              <a:t>взаимосвязи между ними;</a:t>
            </a:r>
          </a:p>
          <a:p>
            <a:r>
              <a:rPr lang="ru-RU" dirty="0" smtClean="0"/>
              <a:t>объединение </a:t>
            </a:r>
            <a:r>
              <a:rPr lang="ru-RU" dirty="0"/>
              <a:t>фрагментов в единый сюжет.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4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/>
              <a:t>Рассказ по сюжетной картинке</a:t>
            </a:r>
          </a:p>
        </p:txBody>
      </p:sp>
      <p:pic>
        <p:nvPicPr>
          <p:cNvPr id="3074" name="Picture 2" descr="F:\Общая метод\Семинары\2017-2018\Декабрь 2017\зимние забавы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86052"/>
            <a:ext cx="4976537" cy="358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Общая метод\Семинары\2017-2018\Декабрь 2017\снежк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21" y="1955826"/>
            <a:ext cx="1802711" cy="114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Общая метод\Семинары\2017-2018\Декабрь 2017\ком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232" y="3803447"/>
            <a:ext cx="1802711" cy="115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:\Общая метод\Семинары\2017-2018\Декабрь 2017\на коньках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292" y="1955826"/>
            <a:ext cx="1287651" cy="157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F:\Общая метод\Семинары\2017-2018\Декабрь 2017\на лыжах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90" y="3391398"/>
            <a:ext cx="1287651" cy="156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F:\Общая метод\Семинары\2017-2018\Декабрь 2017\на санках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614" y="5301208"/>
            <a:ext cx="1802711" cy="113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F:\Общая метод\Семинары\2017-2018\Декабрь 2017\снеговик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748" y="5301208"/>
            <a:ext cx="1802711" cy="115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022107" y="1268760"/>
            <a:ext cx="4121894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Картинки-фрагменты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30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1029808"/>
            <a:ext cx="3179864" cy="936104"/>
          </a:xfrm>
        </p:spPr>
        <p:txBody>
          <a:bodyPr>
            <a:noAutofit/>
          </a:bodyPr>
          <a:lstStyle/>
          <a:p>
            <a:r>
              <a:rPr lang="ru-RU" sz="3400" dirty="0" smtClean="0"/>
              <a:t>Силуэтные </a:t>
            </a:r>
            <a:r>
              <a:rPr lang="ru-RU" sz="3400" dirty="0"/>
              <a:t>изображения</a:t>
            </a:r>
          </a:p>
        </p:txBody>
      </p:sp>
      <p:pic>
        <p:nvPicPr>
          <p:cNvPr id="1026" name="Picture 2" descr="F:\Общая метод\Семинары\2017-2018\Декабрь 2017\весна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5" y="1030089"/>
            <a:ext cx="5238328" cy="455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Общая метод\Семинары\2017-2018\Декабрь 2017\мальчи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945" y="2019839"/>
            <a:ext cx="2037182" cy="192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Общая метод\Семинары\2017-2018\Декабрь 2017\дерев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76" y="4077072"/>
            <a:ext cx="2263108" cy="246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Общая метод\Семинары\2017-2018\Декабрь 2017\дом силуэт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031880"/>
            <a:ext cx="2632804" cy="212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Общая метод\Семинары\2017-2018\Декабрь 2017\ручей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730" y="5819325"/>
            <a:ext cx="2868999" cy="99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  <a:t>Рассказ по сюжетной картинке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253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9493" y="1196752"/>
            <a:ext cx="3860167" cy="1143000"/>
          </a:xfrm>
        </p:spPr>
        <p:txBody>
          <a:bodyPr>
            <a:normAutofit/>
          </a:bodyPr>
          <a:lstStyle/>
          <a:p>
            <a:r>
              <a:rPr lang="ru-RU" sz="3400" dirty="0" smtClean="0"/>
              <a:t>Схематические </a:t>
            </a:r>
            <a:r>
              <a:rPr lang="ru-RU" sz="3400" dirty="0"/>
              <a:t>изображения </a:t>
            </a:r>
          </a:p>
        </p:txBody>
      </p:sp>
      <p:pic>
        <p:nvPicPr>
          <p:cNvPr id="4" name="Picture 2" descr="F:\Общая метод\Семинары\2017-2018\Декабрь 2017\зимние забавы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30047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Общая метод\Семинары\2017-2018\Декабрь 2017\387619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" t="3071" r="5486" b="2480"/>
          <a:stretch/>
        </p:blipFill>
        <p:spPr bwMode="auto">
          <a:xfrm flipH="1">
            <a:off x="7083764" y="2550764"/>
            <a:ext cx="1872000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Общая метод\Семинары\2017-2018\Декабрь 2017\no-translate-detected_318-456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4222699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Общая метод\Семинары\2017-2018\Декабрь 2017\sno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03774" y="3615055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Общая метод\Семинары\2017-2018\Декабрь 2017\лыжник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59832" y="4731608"/>
            <a:ext cx="2009335" cy="1855286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:\Общая метод\Семинары\2017-2018\Декабрь 2017\9b38965364330406f2af50c5bac6b5cf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764" y="4711261"/>
            <a:ext cx="2143000" cy="192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402678" y="4634448"/>
            <a:ext cx="204972" cy="19432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1" name="Picture 13" descr="F:\Общая метод\Семинары\2017-2018\Декабрь 2017\sno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493" y="2550764"/>
            <a:ext cx="1671935" cy="16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26064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  <a:t>Рассказ по сюжетной картинке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3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Рассказ </a:t>
            </a:r>
            <a:r>
              <a:rPr lang="ru-RU" dirty="0"/>
              <a:t>по пейзажной картине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выделение </a:t>
            </a:r>
            <a:r>
              <a:rPr lang="ru-RU" dirty="0"/>
              <a:t>значимых объектов картины;</a:t>
            </a:r>
          </a:p>
          <a:p>
            <a:r>
              <a:rPr lang="ru-RU" dirty="0" smtClean="0"/>
              <a:t>рассматривание </a:t>
            </a:r>
            <a:r>
              <a:rPr lang="ru-RU" dirty="0"/>
              <a:t>их и подробное описание внешнего вида и свойств каждого объекта;</a:t>
            </a:r>
          </a:p>
          <a:p>
            <a:r>
              <a:rPr lang="ru-RU" dirty="0" smtClean="0"/>
              <a:t>определение </a:t>
            </a:r>
            <a:r>
              <a:rPr lang="ru-RU" dirty="0"/>
              <a:t>взаимосвязи между отдельными объектами картины;</a:t>
            </a:r>
          </a:p>
          <a:p>
            <a:r>
              <a:rPr lang="ru-RU" dirty="0" smtClean="0"/>
              <a:t>объединение </a:t>
            </a:r>
            <a:r>
              <a:rPr lang="ru-RU" dirty="0"/>
              <a:t>мини-рассказов в единый сюжет.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24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48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Рассказ по пейзажной картине </a:t>
            </a:r>
          </a:p>
        </p:txBody>
      </p:sp>
      <p:pic>
        <p:nvPicPr>
          <p:cNvPr id="3074" name="Picture 2" descr="F:\Общая метод\Семинары\2017-2018\Декабрь 2017\4506-23c04-55813297-m750x740-u54e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5209334" cy="368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5878828" y="2860106"/>
            <a:ext cx="1595852" cy="834936"/>
            <a:chOff x="5724128" y="1700808"/>
            <a:chExt cx="3006102" cy="1713463"/>
          </a:xfrm>
        </p:grpSpPr>
        <p:pic>
          <p:nvPicPr>
            <p:cNvPr id="3075" name="Picture 3" descr="F:\Общая метод\Семинары\2017-2018\Декабрь 2017\утка 1.png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700808"/>
              <a:ext cx="2502046" cy="1248095"/>
            </a:xfrm>
            <a:prstGeom prst="rect">
              <a:avLst/>
            </a:prstGeom>
            <a:noFill/>
            <a:scene3d>
              <a:camera prst="orthographicFront">
                <a:rot lat="0" lon="0" rev="9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F:\Общая метод\Семинары\2017-2018\Декабрь 2017\утенок 1.pn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2852014"/>
              <a:ext cx="747919" cy="562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F:\Общая метод\Семинары\2017-2018\Декабрь 2017\утенок 2.png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2070375"/>
              <a:ext cx="756119" cy="508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8" name="Picture 6" descr="F:\Общая метод\Семинары\2017-2018\Декабрь 2017\лод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00" y="3468278"/>
            <a:ext cx="3703960" cy="185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F:\Общая метод\Семинары\2017-2018\Декабрь 2017\кувшинк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956" y="5555401"/>
            <a:ext cx="1956242" cy="87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:\Общая метод\Семинары\2017-2018\Декабрь 2017\5455854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057" y="4391742"/>
            <a:ext cx="1155493" cy="115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Общая метод\Семинары\2017-2018\Декабрь 2017\лошадь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284" y="1651351"/>
            <a:ext cx="1006751" cy="79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82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Фрагментарное рассказывание по пейзажной картине</a:t>
            </a:r>
          </a:p>
        </p:txBody>
      </p:sp>
      <p:pic>
        <p:nvPicPr>
          <p:cNvPr id="4" name="Picture 2" descr="F:\Общая метод\Семинары\2017-2018\Декабрь 2017\4506-23c04-55813297-m750x740-u54eec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416824" cy="525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1412776"/>
            <a:ext cx="3672408" cy="2551660"/>
          </a:xfrm>
          <a:prstGeom prst="rect">
            <a:avLst/>
          </a:prstGeom>
          <a:solidFill>
            <a:srgbClr val="FF0000">
              <a:alpha val="85000"/>
            </a:srgbClr>
          </a:solidFill>
          <a:ln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964436"/>
            <a:ext cx="3672408" cy="2664296"/>
          </a:xfrm>
          <a:prstGeom prst="rect">
            <a:avLst/>
          </a:prstGeom>
          <a:solidFill>
            <a:srgbClr val="002060">
              <a:alpha val="85000"/>
            </a:srgb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433978"/>
            <a:ext cx="3672408" cy="2530458"/>
          </a:xfrm>
          <a:prstGeom prst="rect">
            <a:avLst/>
          </a:prstGeom>
          <a:solidFill>
            <a:srgbClr val="FFFF00">
              <a:alpha val="85000"/>
            </a:srgbClr>
          </a:solidFill>
          <a:ln>
            <a:solidFill>
              <a:srgbClr val="FFFF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3964436"/>
            <a:ext cx="3672408" cy="2664296"/>
          </a:xfrm>
          <a:prstGeom prst="rect">
            <a:avLst/>
          </a:prstGeom>
          <a:solidFill>
            <a:srgbClr val="00B050">
              <a:alpha val="85000"/>
            </a:srgb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66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Описательный рассказ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4762872" cy="558924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принадлежность </a:t>
            </a:r>
            <a:r>
              <a:rPr lang="ru-RU" dirty="0"/>
              <a:t>к родовидовому понятию;</a:t>
            </a:r>
          </a:p>
          <a:p>
            <a:r>
              <a:rPr lang="ru-RU" dirty="0" smtClean="0"/>
              <a:t>величина</a:t>
            </a:r>
            <a:r>
              <a:rPr lang="ru-RU" dirty="0"/>
              <a:t>;</a:t>
            </a:r>
          </a:p>
          <a:p>
            <a:r>
              <a:rPr lang="ru-RU" dirty="0" smtClean="0"/>
              <a:t>цвет</a:t>
            </a:r>
            <a:r>
              <a:rPr lang="ru-RU" dirty="0"/>
              <a:t>;</a:t>
            </a:r>
          </a:p>
          <a:p>
            <a:r>
              <a:rPr lang="ru-RU" dirty="0" smtClean="0"/>
              <a:t>форма</a:t>
            </a:r>
            <a:r>
              <a:rPr lang="ru-RU" dirty="0"/>
              <a:t>;</a:t>
            </a:r>
          </a:p>
          <a:p>
            <a:r>
              <a:rPr lang="ru-RU" dirty="0" smtClean="0"/>
              <a:t>составляющие </a:t>
            </a:r>
            <a:r>
              <a:rPr lang="ru-RU" dirty="0"/>
              <a:t>детали;</a:t>
            </a:r>
          </a:p>
          <a:p>
            <a:r>
              <a:rPr lang="ru-RU" dirty="0" smtClean="0"/>
              <a:t>качество </a:t>
            </a:r>
            <a:r>
              <a:rPr lang="ru-RU" dirty="0"/>
              <a:t>поверхности;</a:t>
            </a:r>
          </a:p>
          <a:p>
            <a:r>
              <a:rPr lang="ru-RU" dirty="0" smtClean="0"/>
              <a:t>материал</a:t>
            </a:r>
            <a:r>
              <a:rPr lang="ru-RU" dirty="0"/>
              <a:t>, из которого изготовлен объект (для неживых предметов);</a:t>
            </a:r>
          </a:p>
          <a:p>
            <a:r>
              <a:rPr lang="ru-RU" dirty="0" smtClean="0"/>
              <a:t>как </a:t>
            </a:r>
            <a:r>
              <a:rPr lang="ru-RU" dirty="0"/>
              <a:t>он используется (какую пользу приносит)?</a:t>
            </a:r>
          </a:p>
          <a:p>
            <a:r>
              <a:rPr lang="ru-RU" dirty="0" smtClean="0"/>
              <a:t>за </a:t>
            </a:r>
            <a:r>
              <a:rPr lang="ru-RU" dirty="0"/>
              <a:t>что нравится (не нравится</a:t>
            </a:r>
            <a:r>
              <a:rPr lang="ru-RU" dirty="0" smtClean="0"/>
              <a:t>)?</a:t>
            </a:r>
            <a:endParaRPr lang="ru-RU" dirty="0"/>
          </a:p>
        </p:txBody>
      </p:sp>
      <p:pic>
        <p:nvPicPr>
          <p:cNvPr id="4099" name="Picture 3" descr="F:\Общая метод\Семинары\2017-2018\Декабрь 2017\карточки-символы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7" r="51084" b="72245"/>
          <a:stretch/>
        </p:blipFill>
        <p:spPr bwMode="auto">
          <a:xfrm>
            <a:off x="5003219" y="2682787"/>
            <a:ext cx="3462159" cy="124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Общая метод\Семинары\2017-2018\Декабрь 2017\карточки-символы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8" t="4558" r="34740" b="72944"/>
          <a:stretch/>
        </p:blipFill>
        <p:spPr bwMode="auto">
          <a:xfrm>
            <a:off x="5145458" y="3875391"/>
            <a:ext cx="1182734" cy="126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Общая метод\Семинары\2017-2018\Декабрь 2017\карточки-символы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19" t="34595" r="2547" b="41997"/>
          <a:stretch/>
        </p:blipFill>
        <p:spPr bwMode="auto">
          <a:xfrm>
            <a:off x="6205392" y="3815814"/>
            <a:ext cx="1250331" cy="132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:\Общая метод\Семинары\2017-2018\Декабрь 2017\карточки-символы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57" t="64575" r="19293" b="10708"/>
          <a:stretch/>
        </p:blipFill>
        <p:spPr bwMode="auto">
          <a:xfrm>
            <a:off x="7369700" y="3773055"/>
            <a:ext cx="1192666" cy="141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F:\Общая метод\Семинары\2017-2018\Декабрь 2017\карточки-символы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4" t="65260" r="1939" b="11334"/>
          <a:stretch/>
        </p:blipFill>
        <p:spPr bwMode="auto">
          <a:xfrm>
            <a:off x="5004187" y="5080569"/>
            <a:ext cx="1457413" cy="14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6339116" y="4942120"/>
            <a:ext cx="1381916" cy="1960333"/>
            <a:chOff x="7620444" y="4281734"/>
            <a:chExt cx="944647" cy="1530415"/>
          </a:xfrm>
          <a:solidFill>
            <a:schemeClr val="bg1"/>
          </a:solidFill>
        </p:grpSpPr>
        <p:sp>
          <p:nvSpPr>
            <p:cNvPr id="4" name="Прямоугольник 3"/>
            <p:cNvSpPr/>
            <p:nvPr/>
          </p:nvSpPr>
          <p:spPr>
            <a:xfrm>
              <a:off x="7675555" y="4437112"/>
              <a:ext cx="849831" cy="1080120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Дуга 4"/>
            <p:cNvSpPr/>
            <p:nvPr/>
          </p:nvSpPr>
          <p:spPr>
            <a:xfrm rot="8031780">
              <a:off x="7620656" y="4281522"/>
              <a:ext cx="576064" cy="576488"/>
            </a:xfrm>
            <a:prstGeom prst="arc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Дуга 11"/>
            <p:cNvSpPr/>
            <p:nvPr/>
          </p:nvSpPr>
          <p:spPr>
            <a:xfrm rot="18762529">
              <a:off x="7988815" y="5235873"/>
              <a:ext cx="576064" cy="576488"/>
            </a:xfrm>
            <a:prstGeom prst="arc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104" name="Picture 8" descr="F:\Общая метод\Семинары\2017-2018\Декабрь 2017\161655_html_m790a9aa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458" y="1153717"/>
            <a:ext cx="1097512" cy="15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05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Общая метод\Семинары\2017-2018\Декабрь 2017\cba971c45cb547623b00e7f5b8a9f058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" y="188640"/>
            <a:ext cx="9179404" cy="649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2240" y="458112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1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Творческий рассказ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54461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dirty="0"/>
              <a:t>модель рассказа (сказки) </a:t>
            </a:r>
            <a:r>
              <a:rPr lang="ru-RU" sz="2800" dirty="0" smtClean="0"/>
              <a:t>и персонаж задается взрослым;</a:t>
            </a:r>
            <a:endParaRPr lang="ru-RU" sz="2800" dirty="0"/>
          </a:p>
          <a:p>
            <a:pPr>
              <a:spcBef>
                <a:spcPts val="0"/>
              </a:spcBef>
            </a:pPr>
            <a:r>
              <a:rPr lang="ru-RU" sz="2800" dirty="0" smtClean="0"/>
              <a:t>взрослый </a:t>
            </a:r>
            <a:r>
              <a:rPr lang="ru-RU" sz="2800" dirty="0"/>
              <a:t>предлагает конкретные персонажи рассказа, а пространственное оформление модели ребенок придумывает самостоятельно;</a:t>
            </a:r>
          </a:p>
          <a:p>
            <a:pPr>
              <a:spcBef>
                <a:spcPts val="0"/>
              </a:spcBef>
            </a:pPr>
            <a:r>
              <a:rPr lang="ru-RU" sz="2800" dirty="0" smtClean="0"/>
              <a:t>конкретные </a:t>
            </a:r>
            <a:r>
              <a:rPr lang="ru-RU" sz="2800" dirty="0"/>
              <a:t>персонажи заменяются их силуэтными </a:t>
            </a:r>
            <a:r>
              <a:rPr lang="ru-RU" sz="2800" dirty="0" smtClean="0"/>
              <a:t>изображениями;</a:t>
            </a:r>
            <a:endParaRPr lang="ru-RU" sz="2800" dirty="0"/>
          </a:p>
          <a:p>
            <a:pPr>
              <a:spcBef>
                <a:spcPts val="0"/>
              </a:spcBef>
            </a:pPr>
            <a:r>
              <a:rPr lang="ru-RU" sz="2800" dirty="0" smtClean="0"/>
              <a:t>ребенку </a:t>
            </a:r>
            <a:r>
              <a:rPr lang="ru-RU" sz="2800" dirty="0"/>
              <a:t>предлагается составить рассказ или сказку по модели, элементами которой являются неопределенные заместители персонажей </a:t>
            </a:r>
            <a:r>
              <a:rPr lang="ru-RU" sz="2800" dirty="0" smtClean="0"/>
              <a:t>рассказа;</a:t>
            </a:r>
            <a:endParaRPr lang="ru-RU" sz="2800" dirty="0"/>
          </a:p>
          <a:p>
            <a:pPr>
              <a:spcBef>
                <a:spcPts val="0"/>
              </a:spcBef>
            </a:pPr>
            <a:r>
              <a:rPr lang="ru-RU" sz="2800" dirty="0" smtClean="0"/>
              <a:t>ребенок </a:t>
            </a:r>
            <a:r>
              <a:rPr lang="ru-RU" sz="2800" dirty="0"/>
              <a:t>самостоятельно выбирает тему и героев своего рассказа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975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06" y="0"/>
            <a:ext cx="8229600" cy="747932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>Творческий</a:t>
            </a:r>
            <a:r>
              <a:rPr lang="ru-RU" dirty="0" smtClean="0"/>
              <a:t> рассказ</a:t>
            </a:r>
            <a:endParaRPr lang="ru-RU" dirty="0"/>
          </a:p>
        </p:txBody>
      </p:sp>
      <p:pic>
        <p:nvPicPr>
          <p:cNvPr id="1026" name="Picture 2" descr="F:\Общая метод\Семинары\2017-2018\Декабрь 2017\f952fbd05a69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08" y="1029570"/>
            <a:ext cx="1978376" cy="276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Общая метод\Семинары\2017-2018\Декабрь 2017\велосипед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56792"/>
            <a:ext cx="2801888" cy="237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Общая метод\Семинары\2017-2018\Декабрь 2017\утр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672" y="1556792"/>
            <a:ext cx="3419872" cy="244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:\Общая метод\Семинары\2017-2018\Декабрь 2017\утр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3" y="3966718"/>
            <a:ext cx="3752642" cy="268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:\Общая метод\Семинары\2017-2018\Декабрь 2017\утр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072" y="4204495"/>
            <a:ext cx="3419872" cy="244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Общая метод\Семинары\2017-2018\Декабрь 2017\с зонтиком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75" y="4172760"/>
            <a:ext cx="156686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Общая метод\Семинары\2017-2018\Декабрь 2017\радуга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184" y="4222245"/>
            <a:ext cx="3218272" cy="228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:\Общая метод\Семинары\2017-2018\Декабрь 2017\1349623_shtorm-pn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88" y="3766882"/>
            <a:ext cx="3197040" cy="319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107815" y="413792"/>
            <a:ext cx="5091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400" dirty="0" smtClean="0"/>
              <a:t>Предметные картинки</a:t>
            </a: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57183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Творческий рассказ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383411" y="1838104"/>
            <a:ext cx="8232195" cy="3547434"/>
            <a:chOff x="4563166" y="4307922"/>
            <a:chExt cx="8232195" cy="3547434"/>
          </a:xfrm>
        </p:grpSpPr>
        <p:pic>
          <p:nvPicPr>
            <p:cNvPr id="1034" name="Picture 10" descr="F:\Общая метод\Семинары\2017-2018\Декабрь 2017\девочка с мальчиком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3166" y="4430030"/>
              <a:ext cx="1473578" cy="1439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F:\Общая метод\Семинары\2017-2018\Декабрь 2017\цапля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5718" y="6671851"/>
              <a:ext cx="674429" cy="1082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F:\Общая метод\Семинары\2017-2018\Декабрь 2017\верблюд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6359" y="6571147"/>
              <a:ext cx="1538261" cy="1284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 descr="F:\Общая метод\Семинары\2017-2018\Декабрь 2017\олень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0003" y="4307922"/>
              <a:ext cx="1611184" cy="1552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F:\Общая метод\Семинары\2017-2018\Декабрь 2017\попугай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6580" y="5005608"/>
              <a:ext cx="849139" cy="716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9" name="Picture 15" descr="F:\Общая метод\Семинары\2017-2018\Декабрь 2017\слон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9506" y="6278133"/>
              <a:ext cx="2115187" cy="1492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F:\Общая метод\Семинары\2017-2018\Декабрь 2017\погода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" t="-1" r="79592" b="68464"/>
            <a:stretch/>
          </p:blipFill>
          <p:spPr bwMode="auto">
            <a:xfrm>
              <a:off x="8295773" y="4757007"/>
              <a:ext cx="1441087" cy="1213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F:\Общая метод\Семинары\2017-2018\Декабрь 2017\погода.p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83" t="32241" r="39819" b="34250"/>
            <a:stretch/>
          </p:blipFill>
          <p:spPr bwMode="auto">
            <a:xfrm>
              <a:off x="9690003" y="6278134"/>
              <a:ext cx="1759001" cy="1495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F:\Общая метод\Семинары\2017-2018\Декабрь 2017\дом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1698" y="6687854"/>
              <a:ext cx="1363663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1" name="Picture 17" descr="F:\Общая метод\Семинары\2017-2018\Декабрь 2017\зоопарк.png"/>
          <p:cNvPicPr>
            <a:picLocks noChangeAspect="1" noChangeArrowheads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865" y="1853849"/>
            <a:ext cx="2103983" cy="157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2092326" y="833557"/>
            <a:ext cx="531231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400" dirty="0" smtClean="0"/>
              <a:t>Силуэтные изображения</a:t>
            </a: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393336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98538"/>
            <a:ext cx="8229600" cy="1143000"/>
          </a:xfrm>
        </p:spPr>
        <p:txBody>
          <a:bodyPr>
            <a:normAutofit/>
          </a:bodyPr>
          <a:lstStyle/>
          <a:p>
            <a:r>
              <a:rPr lang="ru-RU" sz="3400" dirty="0" smtClean="0"/>
              <a:t>Схематические зарисовки</a:t>
            </a:r>
            <a:endParaRPr lang="ru-RU" sz="3400" dirty="0"/>
          </a:p>
        </p:txBody>
      </p:sp>
      <p:sp>
        <p:nvSpPr>
          <p:cNvPr id="107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Творческий рассказ</a:t>
            </a:r>
            <a:endParaRPr lang="ru-RU" dirty="0"/>
          </a:p>
        </p:txBody>
      </p:sp>
      <p:pic>
        <p:nvPicPr>
          <p:cNvPr id="1028" name="Picture 4" descr="F:\Общая метод\Семинары\2017-2018\Декабрь 2017\hu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3951"/>
            <a:ext cx="1250203" cy="88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200568" y="3407545"/>
            <a:ext cx="1430144" cy="720080"/>
            <a:chOff x="3419872" y="2132856"/>
            <a:chExt cx="2233184" cy="72008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419872" y="2625928"/>
              <a:ext cx="2232248" cy="227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>
              <a:endCxn id="5" idx="1"/>
            </p:cNvCxnSpPr>
            <p:nvPr/>
          </p:nvCxnSpPr>
          <p:spPr>
            <a:xfrm>
              <a:off x="3419872" y="2132856"/>
              <a:ext cx="0" cy="6065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>
              <a:off x="5653056" y="2246360"/>
              <a:ext cx="0" cy="6065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/>
          <p:cNvGrpSpPr/>
          <p:nvPr/>
        </p:nvGrpSpPr>
        <p:grpSpPr>
          <a:xfrm>
            <a:off x="2867287" y="3345301"/>
            <a:ext cx="1520273" cy="958072"/>
            <a:chOff x="3419872" y="3068960"/>
            <a:chExt cx="2233184" cy="136815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419872" y="3068960"/>
              <a:ext cx="2233184" cy="13681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/>
            <p:cNvCxnSpPr>
              <a:stCxn id="12" idx="0"/>
            </p:cNvCxnSpPr>
            <p:nvPr/>
          </p:nvCxnSpPr>
          <p:spPr>
            <a:xfrm>
              <a:off x="4536464" y="3068960"/>
              <a:ext cx="0" cy="13681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3419872" y="3479040"/>
              <a:ext cx="22322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Группа 104"/>
          <p:cNvGrpSpPr/>
          <p:nvPr/>
        </p:nvGrpSpPr>
        <p:grpSpPr>
          <a:xfrm>
            <a:off x="2894882" y="2342008"/>
            <a:ext cx="1430744" cy="606576"/>
            <a:chOff x="3419872" y="2132856"/>
            <a:chExt cx="2233184" cy="720080"/>
          </a:xfrm>
        </p:grpSpPr>
        <p:sp>
          <p:nvSpPr>
            <p:cNvPr id="106" name="Прямоугольник 105"/>
            <p:cNvSpPr/>
            <p:nvPr/>
          </p:nvSpPr>
          <p:spPr>
            <a:xfrm>
              <a:off x="3419872" y="2625928"/>
              <a:ext cx="2232248" cy="227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8" name="Прямая соединительная линия 107"/>
            <p:cNvCxnSpPr>
              <a:endCxn id="106" idx="1"/>
            </p:cNvCxnSpPr>
            <p:nvPr/>
          </p:nvCxnSpPr>
          <p:spPr>
            <a:xfrm>
              <a:off x="3419872" y="2132856"/>
              <a:ext cx="0" cy="6065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>
              <a:off x="5653056" y="2246360"/>
              <a:ext cx="0" cy="6065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Группа 109"/>
          <p:cNvGrpSpPr/>
          <p:nvPr/>
        </p:nvGrpSpPr>
        <p:grpSpPr>
          <a:xfrm>
            <a:off x="110746" y="4481612"/>
            <a:ext cx="1519367" cy="958072"/>
            <a:chOff x="3419872" y="3068960"/>
            <a:chExt cx="2233184" cy="1368152"/>
          </a:xfrm>
        </p:grpSpPr>
        <p:sp>
          <p:nvSpPr>
            <p:cNvPr id="111" name="Прямоугольник 110"/>
            <p:cNvSpPr/>
            <p:nvPr/>
          </p:nvSpPr>
          <p:spPr>
            <a:xfrm>
              <a:off x="3419872" y="3068960"/>
              <a:ext cx="2233184" cy="13681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2" name="Прямая соединительная линия 111"/>
            <p:cNvCxnSpPr>
              <a:stCxn id="111" idx="0"/>
            </p:cNvCxnSpPr>
            <p:nvPr/>
          </p:nvCxnSpPr>
          <p:spPr>
            <a:xfrm>
              <a:off x="4536464" y="3068960"/>
              <a:ext cx="0" cy="13681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/>
            <p:nvPr/>
          </p:nvCxnSpPr>
          <p:spPr>
            <a:xfrm>
              <a:off x="3419872" y="3479040"/>
              <a:ext cx="22322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3" name="Группа 2052"/>
          <p:cNvGrpSpPr/>
          <p:nvPr/>
        </p:nvGrpSpPr>
        <p:grpSpPr>
          <a:xfrm>
            <a:off x="5004048" y="2300776"/>
            <a:ext cx="792088" cy="647808"/>
            <a:chOff x="5940152" y="4023665"/>
            <a:chExt cx="792088" cy="647808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5940152" y="4023665"/>
              <a:ext cx="792088" cy="647808"/>
              <a:chOff x="2232256" y="4688888"/>
              <a:chExt cx="792088" cy="647808"/>
            </a:xfrm>
          </p:grpSpPr>
          <p:sp>
            <p:nvSpPr>
              <p:cNvPr id="26" name="Месяц 25"/>
              <p:cNvSpPr/>
              <p:nvPr/>
            </p:nvSpPr>
            <p:spPr>
              <a:xfrm rot="16200000">
                <a:off x="2520546" y="4832898"/>
                <a:ext cx="215508" cy="792088"/>
              </a:xfrm>
              <a:prstGeom prst="mo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Овал 27"/>
              <p:cNvSpPr/>
              <p:nvPr/>
            </p:nvSpPr>
            <p:spPr>
              <a:xfrm>
                <a:off x="2232256" y="4704009"/>
                <a:ext cx="180536" cy="14401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Овал 103"/>
              <p:cNvSpPr/>
              <p:nvPr/>
            </p:nvSpPr>
            <p:spPr>
              <a:xfrm>
                <a:off x="2753541" y="4688888"/>
                <a:ext cx="180536" cy="14401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5" name="Полилиния 44"/>
            <p:cNvSpPr/>
            <p:nvPr/>
          </p:nvSpPr>
          <p:spPr>
            <a:xfrm>
              <a:off x="6252522" y="4162218"/>
              <a:ext cx="83674" cy="213360"/>
            </a:xfrm>
            <a:custGeom>
              <a:avLst/>
              <a:gdLst>
                <a:gd name="connsiteX0" fmla="*/ 61102 w 83674"/>
                <a:gd name="connsiteY0" fmla="*/ 0 h 213360"/>
                <a:gd name="connsiteX1" fmla="*/ 142 w 83674"/>
                <a:gd name="connsiteY1" fmla="*/ 167640 h 213360"/>
                <a:gd name="connsiteX2" fmla="*/ 76342 w 83674"/>
                <a:gd name="connsiteY2" fmla="*/ 198120 h 213360"/>
                <a:gd name="connsiteX3" fmla="*/ 76342 w 83674"/>
                <a:gd name="connsiteY3" fmla="*/ 213360 h 21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674" h="213360">
                  <a:moveTo>
                    <a:pt x="61102" y="0"/>
                  </a:moveTo>
                  <a:cubicBezTo>
                    <a:pt x="29352" y="67310"/>
                    <a:pt x="-2398" y="134620"/>
                    <a:pt x="142" y="167640"/>
                  </a:cubicBezTo>
                  <a:cubicBezTo>
                    <a:pt x="2682" y="200660"/>
                    <a:pt x="63642" y="190500"/>
                    <a:pt x="76342" y="198120"/>
                  </a:cubicBezTo>
                  <a:cubicBezTo>
                    <a:pt x="89042" y="205740"/>
                    <a:pt x="82692" y="209550"/>
                    <a:pt x="76342" y="21336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50" name="Группа 2049"/>
          <p:cNvGrpSpPr/>
          <p:nvPr/>
        </p:nvGrpSpPr>
        <p:grpSpPr>
          <a:xfrm>
            <a:off x="110746" y="5739626"/>
            <a:ext cx="1787374" cy="1028700"/>
            <a:chOff x="1821180" y="4826115"/>
            <a:chExt cx="2531386" cy="1338465"/>
          </a:xfrm>
        </p:grpSpPr>
        <p:sp>
          <p:nvSpPr>
            <p:cNvPr id="32" name="Овал 31"/>
            <p:cNvSpPr/>
            <p:nvPr/>
          </p:nvSpPr>
          <p:spPr>
            <a:xfrm rot="19806036">
              <a:off x="3014333" y="4826115"/>
              <a:ext cx="1338233" cy="6478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Равнобедренный треугольник 33"/>
            <p:cNvSpPr/>
            <p:nvPr/>
          </p:nvSpPr>
          <p:spPr>
            <a:xfrm rot="3586160">
              <a:off x="2771800" y="5374641"/>
              <a:ext cx="360040" cy="36498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1821180" y="5654040"/>
              <a:ext cx="960120" cy="510540"/>
            </a:xfrm>
            <a:custGeom>
              <a:avLst/>
              <a:gdLst>
                <a:gd name="connsiteX0" fmla="*/ 960120 w 960120"/>
                <a:gd name="connsiteY0" fmla="*/ 0 h 510540"/>
                <a:gd name="connsiteX1" fmla="*/ 762000 w 960120"/>
                <a:gd name="connsiteY1" fmla="*/ 15240 h 510540"/>
                <a:gd name="connsiteX2" fmla="*/ 723900 w 960120"/>
                <a:gd name="connsiteY2" fmla="*/ 60960 h 510540"/>
                <a:gd name="connsiteX3" fmla="*/ 701040 w 960120"/>
                <a:gd name="connsiteY3" fmla="*/ 68580 h 510540"/>
                <a:gd name="connsiteX4" fmla="*/ 685800 w 960120"/>
                <a:gd name="connsiteY4" fmla="*/ 99060 h 510540"/>
                <a:gd name="connsiteX5" fmla="*/ 678180 w 960120"/>
                <a:gd name="connsiteY5" fmla="*/ 121920 h 510540"/>
                <a:gd name="connsiteX6" fmla="*/ 662940 w 960120"/>
                <a:gd name="connsiteY6" fmla="*/ 144780 h 510540"/>
                <a:gd name="connsiteX7" fmla="*/ 632460 w 960120"/>
                <a:gd name="connsiteY7" fmla="*/ 205740 h 510540"/>
                <a:gd name="connsiteX8" fmla="*/ 594360 w 960120"/>
                <a:gd name="connsiteY8" fmla="*/ 266700 h 510540"/>
                <a:gd name="connsiteX9" fmla="*/ 571500 w 960120"/>
                <a:gd name="connsiteY9" fmla="*/ 297180 h 510540"/>
                <a:gd name="connsiteX10" fmla="*/ 510540 w 960120"/>
                <a:gd name="connsiteY10" fmla="*/ 335280 h 510540"/>
                <a:gd name="connsiteX11" fmla="*/ 480060 w 960120"/>
                <a:gd name="connsiteY11" fmla="*/ 342900 h 510540"/>
                <a:gd name="connsiteX12" fmla="*/ 457200 w 960120"/>
                <a:gd name="connsiteY12" fmla="*/ 358140 h 510540"/>
                <a:gd name="connsiteX13" fmla="*/ 266700 w 960120"/>
                <a:gd name="connsiteY13" fmla="*/ 388620 h 510540"/>
                <a:gd name="connsiteX14" fmla="*/ 160020 w 960120"/>
                <a:gd name="connsiteY14" fmla="*/ 396240 h 510540"/>
                <a:gd name="connsiteX15" fmla="*/ 137160 w 960120"/>
                <a:gd name="connsiteY15" fmla="*/ 403860 h 510540"/>
                <a:gd name="connsiteX16" fmla="*/ 106680 w 960120"/>
                <a:gd name="connsiteY16" fmla="*/ 411480 h 510540"/>
                <a:gd name="connsiteX17" fmla="*/ 60960 w 960120"/>
                <a:gd name="connsiteY17" fmla="*/ 426720 h 510540"/>
                <a:gd name="connsiteX18" fmla="*/ 45720 w 960120"/>
                <a:gd name="connsiteY18" fmla="*/ 449580 h 510540"/>
                <a:gd name="connsiteX19" fmla="*/ 38100 w 960120"/>
                <a:gd name="connsiteY19" fmla="*/ 472440 h 510540"/>
                <a:gd name="connsiteX20" fmla="*/ 15240 w 960120"/>
                <a:gd name="connsiteY20" fmla="*/ 487680 h 510540"/>
                <a:gd name="connsiteX21" fmla="*/ 0 w 960120"/>
                <a:gd name="connsiteY21" fmla="*/ 510540 h 510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60120" h="510540">
                  <a:moveTo>
                    <a:pt x="960120" y="0"/>
                  </a:moveTo>
                  <a:cubicBezTo>
                    <a:pt x="894080" y="5080"/>
                    <a:pt x="827272" y="3986"/>
                    <a:pt x="762000" y="15240"/>
                  </a:cubicBezTo>
                  <a:cubicBezTo>
                    <a:pt x="743501" y="18429"/>
                    <a:pt x="735908" y="51354"/>
                    <a:pt x="723900" y="60960"/>
                  </a:cubicBezTo>
                  <a:cubicBezTo>
                    <a:pt x="717628" y="65978"/>
                    <a:pt x="708660" y="66040"/>
                    <a:pt x="701040" y="68580"/>
                  </a:cubicBezTo>
                  <a:cubicBezTo>
                    <a:pt x="695960" y="78740"/>
                    <a:pt x="690275" y="88619"/>
                    <a:pt x="685800" y="99060"/>
                  </a:cubicBezTo>
                  <a:cubicBezTo>
                    <a:pt x="682636" y="106443"/>
                    <a:pt x="681772" y="114736"/>
                    <a:pt x="678180" y="121920"/>
                  </a:cubicBezTo>
                  <a:cubicBezTo>
                    <a:pt x="674084" y="130111"/>
                    <a:pt x="667036" y="136589"/>
                    <a:pt x="662940" y="144780"/>
                  </a:cubicBezTo>
                  <a:cubicBezTo>
                    <a:pt x="625658" y="219345"/>
                    <a:pt x="667768" y="152778"/>
                    <a:pt x="632460" y="205740"/>
                  </a:cubicBezTo>
                  <a:cubicBezTo>
                    <a:pt x="619974" y="255682"/>
                    <a:pt x="634140" y="221238"/>
                    <a:pt x="594360" y="266700"/>
                  </a:cubicBezTo>
                  <a:cubicBezTo>
                    <a:pt x="585997" y="276258"/>
                    <a:pt x="580480" y="288200"/>
                    <a:pt x="571500" y="297180"/>
                  </a:cubicBezTo>
                  <a:cubicBezTo>
                    <a:pt x="557115" y="311565"/>
                    <a:pt x="529855" y="328037"/>
                    <a:pt x="510540" y="335280"/>
                  </a:cubicBezTo>
                  <a:cubicBezTo>
                    <a:pt x="500734" y="338957"/>
                    <a:pt x="490220" y="340360"/>
                    <a:pt x="480060" y="342900"/>
                  </a:cubicBezTo>
                  <a:cubicBezTo>
                    <a:pt x="472440" y="347980"/>
                    <a:pt x="465391" y="354044"/>
                    <a:pt x="457200" y="358140"/>
                  </a:cubicBezTo>
                  <a:cubicBezTo>
                    <a:pt x="393734" y="389873"/>
                    <a:pt x="350464" y="381229"/>
                    <a:pt x="266700" y="388620"/>
                  </a:cubicBezTo>
                  <a:cubicBezTo>
                    <a:pt x="231187" y="391753"/>
                    <a:pt x="195580" y="393700"/>
                    <a:pt x="160020" y="396240"/>
                  </a:cubicBezTo>
                  <a:cubicBezTo>
                    <a:pt x="152400" y="398780"/>
                    <a:pt x="144883" y="401653"/>
                    <a:pt x="137160" y="403860"/>
                  </a:cubicBezTo>
                  <a:cubicBezTo>
                    <a:pt x="127090" y="406737"/>
                    <a:pt x="116711" y="408471"/>
                    <a:pt x="106680" y="411480"/>
                  </a:cubicBezTo>
                  <a:cubicBezTo>
                    <a:pt x="91293" y="416096"/>
                    <a:pt x="60960" y="426720"/>
                    <a:pt x="60960" y="426720"/>
                  </a:cubicBezTo>
                  <a:cubicBezTo>
                    <a:pt x="55880" y="434340"/>
                    <a:pt x="49816" y="441389"/>
                    <a:pt x="45720" y="449580"/>
                  </a:cubicBezTo>
                  <a:cubicBezTo>
                    <a:pt x="42128" y="456764"/>
                    <a:pt x="43118" y="466168"/>
                    <a:pt x="38100" y="472440"/>
                  </a:cubicBezTo>
                  <a:cubicBezTo>
                    <a:pt x="32379" y="479591"/>
                    <a:pt x="22860" y="482600"/>
                    <a:pt x="15240" y="487680"/>
                  </a:cubicBezTo>
                  <a:lnTo>
                    <a:pt x="0" y="51054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4" name="Группа 113"/>
          <p:cNvGrpSpPr/>
          <p:nvPr/>
        </p:nvGrpSpPr>
        <p:grpSpPr>
          <a:xfrm>
            <a:off x="2538977" y="4637534"/>
            <a:ext cx="1787374" cy="1028700"/>
            <a:chOff x="1821180" y="4826115"/>
            <a:chExt cx="2531386" cy="1338465"/>
          </a:xfrm>
        </p:grpSpPr>
        <p:sp>
          <p:nvSpPr>
            <p:cNvPr id="115" name="Овал 114"/>
            <p:cNvSpPr/>
            <p:nvPr/>
          </p:nvSpPr>
          <p:spPr>
            <a:xfrm rot="19806036">
              <a:off x="3014333" y="4826115"/>
              <a:ext cx="1338233" cy="6478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Равнобедренный треугольник 115"/>
            <p:cNvSpPr/>
            <p:nvPr/>
          </p:nvSpPr>
          <p:spPr>
            <a:xfrm rot="3586160">
              <a:off x="2771800" y="5374641"/>
              <a:ext cx="360040" cy="36498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Полилиния 116"/>
            <p:cNvSpPr/>
            <p:nvPr/>
          </p:nvSpPr>
          <p:spPr>
            <a:xfrm>
              <a:off x="1821180" y="5654040"/>
              <a:ext cx="960120" cy="510540"/>
            </a:xfrm>
            <a:custGeom>
              <a:avLst/>
              <a:gdLst>
                <a:gd name="connsiteX0" fmla="*/ 960120 w 960120"/>
                <a:gd name="connsiteY0" fmla="*/ 0 h 510540"/>
                <a:gd name="connsiteX1" fmla="*/ 762000 w 960120"/>
                <a:gd name="connsiteY1" fmla="*/ 15240 h 510540"/>
                <a:gd name="connsiteX2" fmla="*/ 723900 w 960120"/>
                <a:gd name="connsiteY2" fmla="*/ 60960 h 510540"/>
                <a:gd name="connsiteX3" fmla="*/ 701040 w 960120"/>
                <a:gd name="connsiteY3" fmla="*/ 68580 h 510540"/>
                <a:gd name="connsiteX4" fmla="*/ 685800 w 960120"/>
                <a:gd name="connsiteY4" fmla="*/ 99060 h 510540"/>
                <a:gd name="connsiteX5" fmla="*/ 678180 w 960120"/>
                <a:gd name="connsiteY5" fmla="*/ 121920 h 510540"/>
                <a:gd name="connsiteX6" fmla="*/ 662940 w 960120"/>
                <a:gd name="connsiteY6" fmla="*/ 144780 h 510540"/>
                <a:gd name="connsiteX7" fmla="*/ 632460 w 960120"/>
                <a:gd name="connsiteY7" fmla="*/ 205740 h 510540"/>
                <a:gd name="connsiteX8" fmla="*/ 594360 w 960120"/>
                <a:gd name="connsiteY8" fmla="*/ 266700 h 510540"/>
                <a:gd name="connsiteX9" fmla="*/ 571500 w 960120"/>
                <a:gd name="connsiteY9" fmla="*/ 297180 h 510540"/>
                <a:gd name="connsiteX10" fmla="*/ 510540 w 960120"/>
                <a:gd name="connsiteY10" fmla="*/ 335280 h 510540"/>
                <a:gd name="connsiteX11" fmla="*/ 480060 w 960120"/>
                <a:gd name="connsiteY11" fmla="*/ 342900 h 510540"/>
                <a:gd name="connsiteX12" fmla="*/ 457200 w 960120"/>
                <a:gd name="connsiteY12" fmla="*/ 358140 h 510540"/>
                <a:gd name="connsiteX13" fmla="*/ 266700 w 960120"/>
                <a:gd name="connsiteY13" fmla="*/ 388620 h 510540"/>
                <a:gd name="connsiteX14" fmla="*/ 160020 w 960120"/>
                <a:gd name="connsiteY14" fmla="*/ 396240 h 510540"/>
                <a:gd name="connsiteX15" fmla="*/ 137160 w 960120"/>
                <a:gd name="connsiteY15" fmla="*/ 403860 h 510540"/>
                <a:gd name="connsiteX16" fmla="*/ 106680 w 960120"/>
                <a:gd name="connsiteY16" fmla="*/ 411480 h 510540"/>
                <a:gd name="connsiteX17" fmla="*/ 60960 w 960120"/>
                <a:gd name="connsiteY17" fmla="*/ 426720 h 510540"/>
                <a:gd name="connsiteX18" fmla="*/ 45720 w 960120"/>
                <a:gd name="connsiteY18" fmla="*/ 449580 h 510540"/>
                <a:gd name="connsiteX19" fmla="*/ 38100 w 960120"/>
                <a:gd name="connsiteY19" fmla="*/ 472440 h 510540"/>
                <a:gd name="connsiteX20" fmla="*/ 15240 w 960120"/>
                <a:gd name="connsiteY20" fmla="*/ 487680 h 510540"/>
                <a:gd name="connsiteX21" fmla="*/ 0 w 960120"/>
                <a:gd name="connsiteY21" fmla="*/ 510540 h 510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60120" h="510540">
                  <a:moveTo>
                    <a:pt x="960120" y="0"/>
                  </a:moveTo>
                  <a:cubicBezTo>
                    <a:pt x="894080" y="5080"/>
                    <a:pt x="827272" y="3986"/>
                    <a:pt x="762000" y="15240"/>
                  </a:cubicBezTo>
                  <a:cubicBezTo>
                    <a:pt x="743501" y="18429"/>
                    <a:pt x="735908" y="51354"/>
                    <a:pt x="723900" y="60960"/>
                  </a:cubicBezTo>
                  <a:cubicBezTo>
                    <a:pt x="717628" y="65978"/>
                    <a:pt x="708660" y="66040"/>
                    <a:pt x="701040" y="68580"/>
                  </a:cubicBezTo>
                  <a:cubicBezTo>
                    <a:pt x="695960" y="78740"/>
                    <a:pt x="690275" y="88619"/>
                    <a:pt x="685800" y="99060"/>
                  </a:cubicBezTo>
                  <a:cubicBezTo>
                    <a:pt x="682636" y="106443"/>
                    <a:pt x="681772" y="114736"/>
                    <a:pt x="678180" y="121920"/>
                  </a:cubicBezTo>
                  <a:cubicBezTo>
                    <a:pt x="674084" y="130111"/>
                    <a:pt x="667036" y="136589"/>
                    <a:pt x="662940" y="144780"/>
                  </a:cubicBezTo>
                  <a:cubicBezTo>
                    <a:pt x="625658" y="219345"/>
                    <a:pt x="667768" y="152778"/>
                    <a:pt x="632460" y="205740"/>
                  </a:cubicBezTo>
                  <a:cubicBezTo>
                    <a:pt x="619974" y="255682"/>
                    <a:pt x="634140" y="221238"/>
                    <a:pt x="594360" y="266700"/>
                  </a:cubicBezTo>
                  <a:cubicBezTo>
                    <a:pt x="585997" y="276258"/>
                    <a:pt x="580480" y="288200"/>
                    <a:pt x="571500" y="297180"/>
                  </a:cubicBezTo>
                  <a:cubicBezTo>
                    <a:pt x="557115" y="311565"/>
                    <a:pt x="529855" y="328037"/>
                    <a:pt x="510540" y="335280"/>
                  </a:cubicBezTo>
                  <a:cubicBezTo>
                    <a:pt x="500734" y="338957"/>
                    <a:pt x="490220" y="340360"/>
                    <a:pt x="480060" y="342900"/>
                  </a:cubicBezTo>
                  <a:cubicBezTo>
                    <a:pt x="472440" y="347980"/>
                    <a:pt x="465391" y="354044"/>
                    <a:pt x="457200" y="358140"/>
                  </a:cubicBezTo>
                  <a:cubicBezTo>
                    <a:pt x="393734" y="389873"/>
                    <a:pt x="350464" y="381229"/>
                    <a:pt x="266700" y="388620"/>
                  </a:cubicBezTo>
                  <a:cubicBezTo>
                    <a:pt x="231187" y="391753"/>
                    <a:pt x="195580" y="393700"/>
                    <a:pt x="160020" y="396240"/>
                  </a:cubicBezTo>
                  <a:cubicBezTo>
                    <a:pt x="152400" y="398780"/>
                    <a:pt x="144883" y="401653"/>
                    <a:pt x="137160" y="403860"/>
                  </a:cubicBezTo>
                  <a:cubicBezTo>
                    <a:pt x="127090" y="406737"/>
                    <a:pt x="116711" y="408471"/>
                    <a:pt x="106680" y="411480"/>
                  </a:cubicBezTo>
                  <a:cubicBezTo>
                    <a:pt x="91293" y="416096"/>
                    <a:pt x="60960" y="426720"/>
                    <a:pt x="60960" y="426720"/>
                  </a:cubicBezTo>
                  <a:cubicBezTo>
                    <a:pt x="55880" y="434340"/>
                    <a:pt x="49816" y="441389"/>
                    <a:pt x="45720" y="449580"/>
                  </a:cubicBezTo>
                  <a:cubicBezTo>
                    <a:pt x="42128" y="456764"/>
                    <a:pt x="43118" y="466168"/>
                    <a:pt x="38100" y="472440"/>
                  </a:cubicBezTo>
                  <a:cubicBezTo>
                    <a:pt x="32379" y="479591"/>
                    <a:pt x="22860" y="482600"/>
                    <a:pt x="15240" y="487680"/>
                  </a:cubicBezTo>
                  <a:lnTo>
                    <a:pt x="0" y="51054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9" name="Группа 118"/>
          <p:cNvGrpSpPr/>
          <p:nvPr/>
        </p:nvGrpSpPr>
        <p:grpSpPr>
          <a:xfrm>
            <a:off x="3214210" y="5880534"/>
            <a:ext cx="792088" cy="647808"/>
            <a:chOff x="5940152" y="4023665"/>
            <a:chExt cx="792088" cy="647808"/>
          </a:xfrm>
        </p:grpSpPr>
        <p:grpSp>
          <p:nvGrpSpPr>
            <p:cNvPr id="120" name="Группа 119"/>
            <p:cNvGrpSpPr/>
            <p:nvPr/>
          </p:nvGrpSpPr>
          <p:grpSpPr>
            <a:xfrm>
              <a:off x="5940152" y="4023665"/>
              <a:ext cx="792088" cy="647808"/>
              <a:chOff x="2232256" y="4688888"/>
              <a:chExt cx="792088" cy="647808"/>
            </a:xfrm>
          </p:grpSpPr>
          <p:sp>
            <p:nvSpPr>
              <p:cNvPr id="122" name="Месяц 121"/>
              <p:cNvSpPr/>
              <p:nvPr/>
            </p:nvSpPr>
            <p:spPr>
              <a:xfrm rot="16200000">
                <a:off x="2520546" y="4832898"/>
                <a:ext cx="215508" cy="792088"/>
              </a:xfrm>
              <a:prstGeom prst="mo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" name="Овал 122"/>
              <p:cNvSpPr/>
              <p:nvPr/>
            </p:nvSpPr>
            <p:spPr>
              <a:xfrm>
                <a:off x="2232256" y="4704009"/>
                <a:ext cx="180536" cy="14401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4" name="Овал 123"/>
              <p:cNvSpPr/>
              <p:nvPr/>
            </p:nvSpPr>
            <p:spPr>
              <a:xfrm>
                <a:off x="2753541" y="4688888"/>
                <a:ext cx="180536" cy="14401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1" name="Полилиния 120"/>
            <p:cNvSpPr/>
            <p:nvPr/>
          </p:nvSpPr>
          <p:spPr>
            <a:xfrm>
              <a:off x="6252522" y="4162218"/>
              <a:ext cx="83674" cy="213360"/>
            </a:xfrm>
            <a:custGeom>
              <a:avLst/>
              <a:gdLst>
                <a:gd name="connsiteX0" fmla="*/ 61102 w 83674"/>
                <a:gd name="connsiteY0" fmla="*/ 0 h 213360"/>
                <a:gd name="connsiteX1" fmla="*/ 142 w 83674"/>
                <a:gd name="connsiteY1" fmla="*/ 167640 h 213360"/>
                <a:gd name="connsiteX2" fmla="*/ 76342 w 83674"/>
                <a:gd name="connsiteY2" fmla="*/ 198120 h 213360"/>
                <a:gd name="connsiteX3" fmla="*/ 76342 w 83674"/>
                <a:gd name="connsiteY3" fmla="*/ 213360 h 21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674" h="213360">
                  <a:moveTo>
                    <a:pt x="61102" y="0"/>
                  </a:moveTo>
                  <a:cubicBezTo>
                    <a:pt x="29352" y="67310"/>
                    <a:pt x="-2398" y="134620"/>
                    <a:pt x="142" y="167640"/>
                  </a:cubicBezTo>
                  <a:cubicBezTo>
                    <a:pt x="2682" y="200660"/>
                    <a:pt x="63642" y="190500"/>
                    <a:pt x="76342" y="198120"/>
                  </a:cubicBezTo>
                  <a:cubicBezTo>
                    <a:pt x="89042" y="205740"/>
                    <a:pt x="82692" y="209550"/>
                    <a:pt x="76342" y="21336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54" name="Группа 2053"/>
          <p:cNvGrpSpPr/>
          <p:nvPr/>
        </p:nvGrpSpPr>
        <p:grpSpPr>
          <a:xfrm>
            <a:off x="6811496" y="2081341"/>
            <a:ext cx="2027704" cy="939291"/>
            <a:chOff x="6444208" y="2155443"/>
            <a:chExt cx="2027704" cy="939291"/>
          </a:xfrm>
        </p:grpSpPr>
        <p:pic>
          <p:nvPicPr>
            <p:cNvPr id="125" name="Picture 4" descr="F:\Общая метод\Семинары\2017-2018\Декабрь 2017\huma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2155443"/>
              <a:ext cx="1250203" cy="884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4" descr="F:\Общая метод\Семинары\2017-2018\Декабрь 2017\huma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1709" y="2210643"/>
              <a:ext cx="1250203" cy="884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8" name="Группа 127"/>
          <p:cNvGrpSpPr/>
          <p:nvPr/>
        </p:nvGrpSpPr>
        <p:grpSpPr>
          <a:xfrm>
            <a:off x="4511481" y="3430971"/>
            <a:ext cx="2027704" cy="939291"/>
            <a:chOff x="6444208" y="2155443"/>
            <a:chExt cx="2027704" cy="939291"/>
          </a:xfrm>
        </p:grpSpPr>
        <p:pic>
          <p:nvPicPr>
            <p:cNvPr id="129" name="Picture 4" descr="F:\Общая метод\Семинары\2017-2018\Декабрь 2017\huma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2155443"/>
              <a:ext cx="1250203" cy="884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4" descr="F:\Общая метод\Семинары\2017-2018\Декабрь 2017\huma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1709" y="2210643"/>
              <a:ext cx="1250203" cy="884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1" name="Picture 4" descr="F:\Общая метод\Семинары\2017-2018\Декабрь 2017\hu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420759"/>
            <a:ext cx="1250203" cy="88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6" name="Прямая со стрелкой 2055"/>
          <p:cNvCxnSpPr/>
          <p:nvPr/>
        </p:nvCxnSpPr>
        <p:spPr>
          <a:xfrm>
            <a:off x="1425667" y="2546009"/>
            <a:ext cx="96108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/>
          <p:nvPr/>
        </p:nvCxnSpPr>
        <p:spPr>
          <a:xfrm>
            <a:off x="1844332" y="3900617"/>
            <a:ext cx="96108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 стрелкой 134"/>
          <p:cNvCxnSpPr/>
          <p:nvPr/>
        </p:nvCxnSpPr>
        <p:spPr>
          <a:xfrm>
            <a:off x="1781533" y="4960648"/>
            <a:ext cx="96108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/>
          <p:nvPr/>
        </p:nvCxnSpPr>
        <p:spPr>
          <a:xfrm>
            <a:off x="1906207" y="6197275"/>
            <a:ext cx="96108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/>
          <p:nvPr/>
        </p:nvCxnSpPr>
        <p:spPr>
          <a:xfrm>
            <a:off x="5915175" y="2516996"/>
            <a:ext cx="96108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/>
          <p:nvPr/>
        </p:nvCxnSpPr>
        <p:spPr>
          <a:xfrm>
            <a:off x="6275215" y="3928216"/>
            <a:ext cx="96108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Прямая со стрелкой 2057"/>
          <p:cNvCxnSpPr/>
          <p:nvPr/>
        </p:nvCxnSpPr>
        <p:spPr>
          <a:xfrm flipH="1">
            <a:off x="1629476" y="2733076"/>
            <a:ext cx="909501" cy="5190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/>
          <p:nvPr/>
        </p:nvCxnSpPr>
        <p:spPr>
          <a:xfrm flipH="1">
            <a:off x="1766232" y="4149883"/>
            <a:ext cx="909501" cy="5190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/>
          <p:nvPr/>
        </p:nvCxnSpPr>
        <p:spPr>
          <a:xfrm flipH="1">
            <a:off x="1918632" y="5337793"/>
            <a:ext cx="909501" cy="5190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/>
          <p:nvPr/>
        </p:nvCxnSpPr>
        <p:spPr>
          <a:xfrm flipH="1">
            <a:off x="5966755" y="2852971"/>
            <a:ext cx="909501" cy="5190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38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16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2232248"/>
          </a:xfrm>
        </p:spPr>
        <p:txBody>
          <a:bodyPr>
            <a:normAutofit fontScale="90000"/>
          </a:bodyPr>
          <a:lstStyle/>
          <a:p>
            <a:r>
              <a:rPr lang="ru-RU" dirty="0"/>
              <a:t>Сопровождение – это всегда взаимодействие сопровождающего и сопровождаемого</a:t>
            </a:r>
          </a:p>
        </p:txBody>
      </p:sp>
    </p:spTree>
    <p:extLst>
      <p:ext uri="{BB962C8B-B14F-4D97-AF65-F5344CB8AC3E}">
        <p14:creationId xmlns:p14="http://schemas.microsoft.com/office/powerpoint/2010/main" val="63191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Подходы к сопровождению детей с ЗПР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240360"/>
          </a:xfrm>
        </p:spPr>
        <p:txBody>
          <a:bodyPr>
            <a:normAutofit/>
          </a:bodyPr>
          <a:lstStyle/>
          <a:p>
            <a:r>
              <a:rPr lang="ru-RU" dirty="0"/>
              <a:t>Личностно-ориентированный </a:t>
            </a:r>
            <a:r>
              <a:rPr lang="ru-RU" dirty="0" smtClean="0"/>
              <a:t>подход.</a:t>
            </a:r>
          </a:p>
          <a:p>
            <a:r>
              <a:rPr lang="ru-RU" dirty="0" smtClean="0"/>
              <a:t>Семейно-ориентированный подход.</a:t>
            </a:r>
          </a:p>
          <a:p>
            <a:r>
              <a:rPr lang="ru-RU" dirty="0" smtClean="0"/>
              <a:t>Междисциплинарный подход.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70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Инновационные педагогические 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Проектная</a:t>
            </a:r>
            <a:endParaRPr lang="ru-RU" dirty="0"/>
          </a:p>
          <a:p>
            <a:r>
              <a:rPr lang="ru-RU" dirty="0"/>
              <a:t>М</a:t>
            </a:r>
            <a:r>
              <a:rPr lang="ru-RU" dirty="0" smtClean="0"/>
              <a:t>оделирование</a:t>
            </a:r>
            <a:endParaRPr lang="ru-RU" dirty="0"/>
          </a:p>
          <a:p>
            <a:r>
              <a:rPr lang="ru-RU" dirty="0"/>
              <a:t>Мнемотехника</a:t>
            </a:r>
          </a:p>
          <a:p>
            <a:r>
              <a:rPr lang="ru-RU" dirty="0"/>
              <a:t>Технология развития критического мышления</a:t>
            </a:r>
          </a:p>
          <a:p>
            <a:r>
              <a:rPr lang="ru-RU" dirty="0" smtClean="0"/>
              <a:t>Игровые </a:t>
            </a:r>
          </a:p>
          <a:p>
            <a:r>
              <a:rPr lang="ru-RU" dirty="0" err="1" smtClean="0"/>
              <a:t>Сказко</a:t>
            </a:r>
            <a:r>
              <a:rPr lang="ru-RU" dirty="0" smtClean="0"/>
              <a:t>-терапия</a:t>
            </a:r>
          </a:p>
          <a:p>
            <a:r>
              <a:rPr lang="ru-RU" smtClean="0"/>
              <a:t>Исследовательской деятельности </a:t>
            </a:r>
            <a:endParaRPr lang="ru-RU" dirty="0" smtClean="0"/>
          </a:p>
          <a:p>
            <a:r>
              <a:rPr lang="ru-RU" dirty="0" smtClean="0"/>
              <a:t>Портфолио </a:t>
            </a:r>
            <a:endParaRPr lang="ru-RU" dirty="0"/>
          </a:p>
          <a:p>
            <a:r>
              <a:rPr lang="ru-RU" dirty="0"/>
              <a:t>ИКТ и </a:t>
            </a:r>
            <a:r>
              <a:rPr lang="ru-RU" dirty="0" smtClean="0"/>
              <a:t>т.д.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51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2304256"/>
          </a:xfrm>
        </p:spPr>
        <p:txBody>
          <a:bodyPr>
            <a:normAutofit fontScale="90000"/>
          </a:bodyPr>
          <a:lstStyle/>
          <a:p>
            <a:r>
              <a:rPr lang="ru-RU" dirty="0"/>
              <a:t>Использование метода наглядного моделирования в развитии связной речи детей дошкольного возраста с задержкой психического развития. </a:t>
            </a:r>
          </a:p>
        </p:txBody>
      </p:sp>
    </p:spTree>
    <p:extLst>
      <p:ext uri="{BB962C8B-B14F-4D97-AF65-F5344CB8AC3E}">
        <p14:creationId xmlns:p14="http://schemas.microsoft.com/office/powerpoint/2010/main" val="40431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517030"/>
          </a:xfrm>
        </p:spPr>
        <p:txBody>
          <a:bodyPr>
            <a:normAutofit/>
          </a:bodyPr>
          <a:lstStyle/>
          <a:p>
            <a:r>
              <a:rPr lang="ru-RU" dirty="0" smtClean="0"/>
              <a:t>Особенности </a:t>
            </a:r>
            <a:r>
              <a:rPr lang="ru-RU" dirty="0"/>
              <a:t>речевого </a:t>
            </a:r>
            <a:r>
              <a:rPr lang="ru-RU" dirty="0" smtClean="0"/>
              <a:t>развития детей с ЗПР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663" y="1268760"/>
            <a:ext cx="8928992" cy="518457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3000" dirty="0" smtClean="0"/>
              <a:t>слабая </a:t>
            </a:r>
            <a:r>
              <a:rPr lang="ru-RU" sz="3000" dirty="0"/>
              <a:t>речевая </a:t>
            </a:r>
            <a:r>
              <a:rPr lang="ru-RU" sz="3000" dirty="0" smtClean="0"/>
              <a:t>активность,</a:t>
            </a:r>
            <a:endParaRPr lang="ru-RU" sz="30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3000" dirty="0" err="1" smtClean="0"/>
              <a:t>несформированность</a:t>
            </a:r>
            <a:r>
              <a:rPr lang="ru-RU" sz="3000" dirty="0" smtClean="0"/>
              <a:t> </a:t>
            </a:r>
            <a:r>
              <a:rPr lang="ru-RU" sz="3000" dirty="0"/>
              <a:t>внутреннего </a:t>
            </a:r>
            <a:r>
              <a:rPr lang="ru-RU" sz="3000" dirty="0" smtClean="0"/>
              <a:t>программирования,</a:t>
            </a:r>
            <a:endParaRPr lang="ru-RU" sz="30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3000" dirty="0" smtClean="0"/>
              <a:t>недостаточная </a:t>
            </a:r>
            <a:r>
              <a:rPr lang="ru-RU" sz="3000" dirty="0" err="1"/>
              <a:t>сформированность</a:t>
            </a:r>
            <a:r>
              <a:rPr lang="ru-RU" sz="3000" dirty="0"/>
              <a:t> грамматического строя </a:t>
            </a:r>
            <a:r>
              <a:rPr lang="ru-RU" sz="3000" dirty="0" smtClean="0"/>
              <a:t>речи,</a:t>
            </a:r>
            <a:endParaRPr lang="ru-RU" sz="30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3000" dirty="0" smtClean="0"/>
              <a:t>недостаточная </a:t>
            </a:r>
            <a:r>
              <a:rPr lang="ru-RU" sz="3000" dirty="0" err="1" smtClean="0"/>
              <a:t>сформированность</a:t>
            </a:r>
            <a:r>
              <a:rPr lang="ru-RU" sz="3000" dirty="0" smtClean="0"/>
              <a:t> способности построения </a:t>
            </a:r>
            <a:r>
              <a:rPr lang="ru-RU" sz="3000" dirty="0"/>
              <a:t>связного </a:t>
            </a:r>
            <a:r>
              <a:rPr lang="ru-RU" sz="3000" dirty="0" smtClean="0"/>
              <a:t>высказывания,</a:t>
            </a:r>
            <a:endParaRPr lang="ru-RU" sz="30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3000" dirty="0" smtClean="0"/>
              <a:t>рассказы </a:t>
            </a:r>
            <a:r>
              <a:rPr lang="ru-RU" sz="3000" dirty="0"/>
              <a:t>отличаются </a:t>
            </a:r>
            <a:r>
              <a:rPr lang="ru-RU" sz="3000" dirty="0" smtClean="0"/>
              <a:t>непоследовательностью, состоят </a:t>
            </a:r>
            <a:r>
              <a:rPr lang="ru-RU" sz="3000" dirty="0"/>
              <a:t>из отдельных фрагментов, логически не связанных между </a:t>
            </a:r>
            <a:r>
              <a:rPr lang="ru-RU" sz="3000" dirty="0" smtClean="0"/>
              <a:t>собой,</a:t>
            </a:r>
            <a:endParaRPr lang="ru-RU" sz="30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3000" dirty="0" smtClean="0"/>
              <a:t>низкий </a:t>
            </a:r>
            <a:r>
              <a:rPr lang="ru-RU" sz="3000" dirty="0"/>
              <a:t>уровень информативности </a:t>
            </a:r>
            <a:r>
              <a:rPr lang="ru-RU" sz="3000" dirty="0" smtClean="0"/>
              <a:t>высказывания,</a:t>
            </a:r>
            <a:endParaRPr lang="ru-RU" sz="30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3000" dirty="0" smtClean="0"/>
              <a:t>соскальзывание </a:t>
            </a:r>
            <a:r>
              <a:rPr lang="ru-RU" sz="3000" dirty="0"/>
              <a:t>на второстепенные </a:t>
            </a:r>
            <a:r>
              <a:rPr lang="ru-RU" sz="3000" dirty="0" smtClean="0"/>
              <a:t>детали.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01193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Моделирование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совместная деятельность педагога и детей по построению, выбору и конструированию </a:t>
            </a:r>
            <a:r>
              <a:rPr lang="ru-RU" dirty="0" smtClean="0"/>
              <a:t>моделей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/>
              <a:t>целенаправленный процесс исправления психических (речевых) и физических недостатков развития у детей путем построения и изучения моделей каких либо явлений, </a:t>
            </a:r>
            <a:r>
              <a:rPr lang="ru-RU" dirty="0" smtClean="0"/>
              <a:t>предметов </a:t>
            </a:r>
            <a:r>
              <a:rPr lang="ru-RU" dirty="0"/>
              <a:t>или систем </a:t>
            </a:r>
            <a:r>
              <a:rPr lang="ru-RU" dirty="0" smtClean="0"/>
              <a:t>объектов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средство </a:t>
            </a:r>
            <a:r>
              <a:rPr lang="ru-RU" dirty="0"/>
              <a:t>планирования </a:t>
            </a:r>
            <a:r>
              <a:rPr lang="ru-RU" dirty="0" smtClean="0"/>
              <a:t>связного монологического высказывания.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35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связного </a:t>
            </a:r>
            <a:r>
              <a:rPr lang="ru-RU" dirty="0"/>
              <a:t>монологического высказывания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пересказ</a:t>
            </a:r>
            <a:r>
              <a:rPr lang="ru-RU" dirty="0"/>
              <a:t>;</a:t>
            </a:r>
          </a:p>
          <a:p>
            <a:r>
              <a:rPr lang="ru-RU" dirty="0" smtClean="0"/>
              <a:t>составление </a:t>
            </a:r>
            <a:r>
              <a:rPr lang="ru-RU" dirty="0"/>
              <a:t>рассказов по картине и серии картин;</a:t>
            </a:r>
          </a:p>
          <a:p>
            <a:r>
              <a:rPr lang="ru-RU" dirty="0" smtClean="0"/>
              <a:t>описательный </a:t>
            </a:r>
            <a:r>
              <a:rPr lang="ru-RU" dirty="0"/>
              <a:t>рассказ;</a:t>
            </a:r>
          </a:p>
          <a:p>
            <a:r>
              <a:rPr lang="ru-RU" dirty="0" smtClean="0"/>
              <a:t>творческий </a:t>
            </a:r>
            <a:r>
              <a:rPr lang="ru-RU" dirty="0"/>
              <a:t>рассказ.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84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3195</TotalTime>
  <Words>513</Words>
  <Application>Microsoft Office PowerPoint</Application>
  <PresentationFormat>Экран (4:3)</PresentationFormat>
  <Paragraphs>99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Arial</vt:lpstr>
      <vt:lpstr>Calibri</vt:lpstr>
      <vt:lpstr>Тема Office</vt:lpstr>
      <vt:lpstr>Семинар-практикум «Организация сопровождения дошкольников с ЗПР в условиях ДОУ»</vt:lpstr>
      <vt:lpstr>Презентация PowerPoint</vt:lpstr>
      <vt:lpstr>Сопровождение – это всегда взаимодействие сопровождающего и сопровождаемого</vt:lpstr>
      <vt:lpstr>Подходы к сопровождению детей с ЗПР</vt:lpstr>
      <vt:lpstr>Инновационные педагогические технологии</vt:lpstr>
      <vt:lpstr>Использование метода наглядного моделирования в развитии связной речи детей дошкольного возраста с задержкой психического развития. </vt:lpstr>
      <vt:lpstr>Особенности речевого развития детей с ЗПР</vt:lpstr>
      <vt:lpstr>Моделирование</vt:lpstr>
      <vt:lpstr>Виды связного монологического высказывания</vt:lpstr>
      <vt:lpstr>Модель</vt:lpstr>
      <vt:lpstr>Пересказ</vt:lpstr>
      <vt:lpstr>Модель сказки «Репка»</vt:lpstr>
      <vt:lpstr>Модель сказки «Репка»</vt:lpstr>
      <vt:lpstr>Пиктограмма сказки «Колобок»</vt:lpstr>
      <vt:lpstr>Рассказ по сюжетной картинке</vt:lpstr>
      <vt:lpstr>Рассказ по сюжетной картинке</vt:lpstr>
      <vt:lpstr>Силуэтные изображения</vt:lpstr>
      <vt:lpstr>Схематические изображения </vt:lpstr>
      <vt:lpstr>Рассказ по пейзажной картине </vt:lpstr>
      <vt:lpstr>Рассказ по пейзажной картине </vt:lpstr>
      <vt:lpstr>Фрагментарное рассказывание по пейзажной картине</vt:lpstr>
      <vt:lpstr>Описательный рассказ</vt:lpstr>
      <vt:lpstr>Презентация PowerPoint</vt:lpstr>
      <vt:lpstr>Творческий рассказ</vt:lpstr>
      <vt:lpstr>Творческий рассказ</vt:lpstr>
      <vt:lpstr>Творческий рассказ</vt:lpstr>
      <vt:lpstr>Схематические зарисовки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Шефер Наталья</cp:lastModifiedBy>
  <cp:revision>90</cp:revision>
  <dcterms:created xsi:type="dcterms:W3CDTF">2018-03-12T02:28:25Z</dcterms:created>
  <dcterms:modified xsi:type="dcterms:W3CDTF">2019-06-04T09:49:54Z</dcterms:modified>
</cp:coreProperties>
</file>