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8" r:id="rId5"/>
    <p:sldId id="284" r:id="rId6"/>
    <p:sldId id="258" r:id="rId7"/>
    <p:sldId id="266" r:id="rId8"/>
    <p:sldId id="259" r:id="rId9"/>
    <p:sldId id="275" r:id="rId10"/>
    <p:sldId id="276" r:id="rId11"/>
    <p:sldId id="267" r:id="rId12"/>
    <p:sldId id="278" r:id="rId13"/>
    <p:sldId id="269" r:id="rId14"/>
    <p:sldId id="279" r:id="rId15"/>
    <p:sldId id="299" r:id="rId16"/>
    <p:sldId id="260" r:id="rId17"/>
    <p:sldId id="261" r:id="rId18"/>
    <p:sldId id="262" r:id="rId19"/>
    <p:sldId id="280" r:id="rId20"/>
    <p:sldId id="281" r:id="rId21"/>
    <p:sldId id="282" r:id="rId22"/>
    <p:sldId id="283" r:id="rId23"/>
    <p:sldId id="286" r:id="rId24"/>
    <p:sldId id="287" r:id="rId25"/>
    <p:sldId id="285" r:id="rId26"/>
    <p:sldId id="288" r:id="rId27"/>
    <p:sldId id="297" r:id="rId28"/>
    <p:sldId id="298" r:id="rId29"/>
    <p:sldId id="264" r:id="rId30"/>
    <p:sldId id="265" r:id="rId31"/>
    <p:sldId id="296" r:id="rId32"/>
    <p:sldId id="294" r:id="rId33"/>
    <p:sldId id="293" r:id="rId34"/>
    <p:sldId id="277" r:id="rId35"/>
    <p:sldId id="295" r:id="rId36"/>
    <p:sldId id="289" r:id="rId37"/>
    <p:sldId id="290" r:id="rId38"/>
    <p:sldId id="291" r:id="rId39"/>
    <p:sldId id="292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99"/>
    <a:srgbClr val="FFFFCC"/>
    <a:srgbClr val="CCFF33"/>
    <a:srgbClr val="FF944B"/>
    <a:srgbClr val="FF8A3B"/>
    <a:srgbClr val="CC3300"/>
    <a:srgbClr val="FF6600"/>
    <a:srgbClr val="000026"/>
    <a:srgbClr val="0068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28" autoAdjust="0"/>
    <p:restoredTop sz="94660"/>
  </p:normalViewPr>
  <p:slideViewPr>
    <p:cSldViewPr>
      <p:cViewPr varScale="1">
        <p:scale>
          <a:sx n="76" d="100"/>
          <a:sy n="76" d="100"/>
        </p:scale>
        <p:origin x="144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89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856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463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034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44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258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64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67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0944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56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634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428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image" Target="../media/image26.jpeg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39.jpe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73"/>
            <a:ext cx="9117104" cy="1728192"/>
          </a:xfr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>
            <a:noAutofit/>
          </a:bodyPr>
          <a:lstStyle/>
          <a:p>
            <a:r>
              <a:rPr lang="ru-RU" sz="5200" b="1" dirty="0" smtClean="0">
                <a:ln w="0"/>
                <a:solidFill>
                  <a:srgbClr val="000026"/>
                </a:solidFill>
                <a:effectLst>
                  <a:outerShdw blurRad="38100" dist="19050" dir="2700000" algn="tl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Портфолио  учителя-логопеда </a:t>
            </a:r>
            <a:br>
              <a:rPr lang="ru-RU" sz="5200" b="1" dirty="0" smtClean="0">
                <a:ln w="0"/>
                <a:solidFill>
                  <a:srgbClr val="000026"/>
                </a:solidFill>
                <a:effectLst>
                  <a:outerShdw blurRad="38100" dist="19050" dir="2700000" algn="tl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</a:br>
            <a:r>
              <a:rPr lang="ru-RU" sz="5200" b="1" dirty="0" err="1" smtClean="0">
                <a:ln w="0"/>
                <a:solidFill>
                  <a:srgbClr val="000026"/>
                </a:solidFill>
                <a:effectLst>
                  <a:outerShdw blurRad="38100" dist="19050" dir="2700000" algn="tl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Шефер</a:t>
            </a:r>
            <a:r>
              <a:rPr lang="ru-RU" sz="5200" b="1" dirty="0" smtClean="0">
                <a:ln w="0"/>
                <a:solidFill>
                  <a:srgbClr val="000026"/>
                </a:solidFill>
                <a:effectLst>
                  <a:outerShdw blurRad="38100" dist="19050" dir="2700000" algn="tl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 Натальи Викторовны</a:t>
            </a:r>
            <a:endParaRPr lang="ru-RU" sz="5200" b="1" dirty="0">
              <a:ln w="0"/>
              <a:solidFill>
                <a:srgbClr val="000026"/>
              </a:solidFill>
              <a:effectLst>
                <a:outerShdw blurRad="38100" dist="19050" dir="2700000" algn="tl" rotWithShape="0">
                  <a:srgbClr val="FFFF66">
                    <a:alpha val="40000"/>
                  </a:srgbClr>
                </a:outerShdw>
              </a:effectLst>
              <a:latin typeface="ArtScript" panose="020B0500000000000000" pitchFamily="34" charset="0"/>
              <a:cs typeface="Andalus" panose="02020603050405020304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5050" y="0"/>
            <a:ext cx="6233758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i="1" dirty="0" smtClean="0">
                <a:latin typeface="+mj-lt"/>
              </a:rPr>
              <a:t>Муниципальное бюджетное дошкольное образовательное </a:t>
            </a:r>
          </a:p>
          <a:p>
            <a:pPr algn="ctr">
              <a:lnSpc>
                <a:spcPct val="90000"/>
              </a:lnSpc>
            </a:pPr>
            <a:r>
              <a:rPr lang="ru-RU" i="1" dirty="0" smtClean="0">
                <a:latin typeface="+mj-lt"/>
              </a:rPr>
              <a:t>учреждение «Детский сад «Сказка»</a:t>
            </a:r>
            <a:endParaRPr lang="ru-RU" i="1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23" y="2060865"/>
            <a:ext cx="4780857" cy="4685601"/>
          </a:xfrm>
          <a:prstGeom prst="rect">
            <a:avLst/>
          </a:prstGeom>
          <a:ln w="123825" cap="sq" cmpd="thickThin">
            <a:solidFill>
              <a:srgbClr val="0068D1"/>
            </a:solidFill>
            <a:bevel/>
          </a:ln>
          <a:effectLst>
            <a:glow rad="101600">
              <a:schemeClr val="accent3">
                <a:lumMod val="20000"/>
                <a:lumOff val="80000"/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1727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0177" y="27630"/>
            <a:ext cx="9117104" cy="63007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200" b="1" spc="-100" dirty="0" smtClean="0">
                <a:ln w="28575">
                  <a:noFill/>
                </a:ln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Сертификаты</a:t>
            </a:r>
            <a:endParaRPr lang="ru-RU" sz="5200" b="1" spc="-100" dirty="0">
              <a:ln w="28575">
                <a:noFill/>
              </a:ln>
              <a:effectLst>
                <a:outerShdw blurRad="38100" dist="38100" dir="2700000" algn="ctr" rotWithShape="0">
                  <a:srgbClr val="FFFF66">
                    <a:alpha val="40000"/>
                  </a:srgbClr>
                </a:outerShdw>
              </a:effectLst>
              <a:latin typeface="ArtScript" panose="020B0500000000000000" pitchFamily="34" charset="0"/>
              <a:cs typeface="Andalus" panose="02020603050405020304" pitchFamily="18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82" y="836712"/>
            <a:ext cx="3939785" cy="585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36712"/>
            <a:ext cx="3939785" cy="585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77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3672408" cy="575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8720"/>
            <a:ext cx="3667510" cy="575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0177" y="27630"/>
            <a:ext cx="9117104" cy="63007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200" b="1" spc="-100" dirty="0" smtClean="0">
                <a:ln w="28575">
                  <a:noFill/>
                </a:ln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Сертификаты</a:t>
            </a:r>
            <a:endParaRPr lang="ru-RU" sz="5200" b="1" spc="-100" dirty="0">
              <a:ln w="28575">
                <a:noFill/>
              </a:ln>
              <a:effectLst>
                <a:outerShdw blurRad="38100" dist="38100" dir="2700000" algn="ctr" rotWithShape="0">
                  <a:srgbClr val="FFFF66">
                    <a:alpha val="40000"/>
                  </a:srgbClr>
                </a:outerShdw>
              </a:effectLst>
              <a:latin typeface="ArtScript" panose="020B0500000000000000" pitchFamily="34" charset="0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2011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Шефер\Портфолио\С 2019\Сертификат перед. опыт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12" y="980728"/>
            <a:ext cx="787403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0177" y="27630"/>
            <a:ext cx="9117104" cy="63007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200" b="1" spc="-100" dirty="0" smtClean="0">
                <a:ln w="28575">
                  <a:noFill/>
                </a:ln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Сертификаты</a:t>
            </a:r>
            <a:endParaRPr lang="ru-RU" sz="5200" b="1" spc="-100" dirty="0">
              <a:ln w="28575">
                <a:noFill/>
              </a:ln>
              <a:effectLst>
                <a:outerShdw blurRad="38100" dist="38100" dir="2700000" algn="ctr" rotWithShape="0">
                  <a:srgbClr val="FFFF66">
                    <a:alpha val="40000"/>
                  </a:srgbClr>
                </a:outerShdw>
              </a:effectLst>
              <a:latin typeface="ArtScript" panose="020B0500000000000000" pitchFamily="34" charset="0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4604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F:\Шефер\Портфолио\С 2019\Благ. род. 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02203"/>
            <a:ext cx="3932865" cy="583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0177" y="0"/>
            <a:ext cx="9117104" cy="77408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200" b="1" spc="-100" dirty="0">
                <a:ln w="28575">
                  <a:noFill/>
                </a:ln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Б</a:t>
            </a:r>
            <a:r>
              <a:rPr lang="ru-RU" sz="5200" b="1" spc="-100" dirty="0" smtClean="0">
                <a:ln w="28575">
                  <a:noFill/>
                </a:ln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лагодарности</a:t>
            </a:r>
            <a:endParaRPr lang="ru-RU" sz="5200" b="1" spc="-100" dirty="0">
              <a:ln w="28575">
                <a:noFill/>
              </a:ln>
              <a:effectLst>
                <a:outerShdw blurRad="38100" dist="38100" dir="2700000" algn="ctr" rotWithShape="0">
                  <a:srgbClr val="FFFF66">
                    <a:alpha val="40000"/>
                  </a:srgbClr>
                </a:outerShdw>
              </a:effectLst>
              <a:latin typeface="ArtScript" panose="020B0500000000000000" pitchFamily="34" charset="0"/>
              <a:cs typeface="Andalus" panose="02020603050405020304" pitchFamily="18" charset="-78"/>
            </a:endParaRPr>
          </a:p>
        </p:txBody>
      </p:sp>
      <p:pic>
        <p:nvPicPr>
          <p:cNvPr id="2053" name="Picture 5" descr="F:\Шефер\Портфолио\С 2019\Бланг. род. 2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74086"/>
            <a:ext cx="3931038" cy="583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76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0177" y="0"/>
            <a:ext cx="9117104" cy="77408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200" b="1" spc="-100" dirty="0">
                <a:ln w="28575">
                  <a:noFill/>
                </a:ln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Б</a:t>
            </a:r>
            <a:r>
              <a:rPr lang="ru-RU" sz="5200" b="1" spc="-100" dirty="0" smtClean="0">
                <a:ln w="28575">
                  <a:noFill/>
                </a:ln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лагодарности</a:t>
            </a:r>
            <a:endParaRPr lang="ru-RU" sz="5200" b="1" spc="-100" dirty="0">
              <a:ln w="28575">
                <a:noFill/>
              </a:ln>
              <a:effectLst>
                <a:outerShdw blurRad="38100" dist="38100" dir="2700000" algn="ctr" rotWithShape="0">
                  <a:srgbClr val="FFFF66">
                    <a:alpha val="40000"/>
                  </a:srgbClr>
                </a:outerShdw>
              </a:effectLst>
              <a:latin typeface="ArtScript" panose="020B0500000000000000" pitchFamily="34" charset="0"/>
              <a:cs typeface="Andalus" panose="02020603050405020304" pitchFamily="18" charset="-78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" t="1050" r="3249" b="2350"/>
          <a:stretch/>
        </p:blipFill>
        <p:spPr>
          <a:xfrm>
            <a:off x="4860032" y="791811"/>
            <a:ext cx="4032448" cy="57074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2473" r="4694" b="929"/>
          <a:stretch/>
        </p:blipFill>
        <p:spPr>
          <a:xfrm>
            <a:off x="251520" y="813801"/>
            <a:ext cx="3957309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35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128" y="0"/>
            <a:ext cx="9117104" cy="97210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200" b="1" spc="-100" dirty="0" smtClean="0">
                <a:ln w="28575">
                  <a:noFill/>
                </a:ln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Публикации в сети интернет</a:t>
            </a:r>
            <a:endParaRPr lang="ru-RU" sz="5200" b="1" spc="-100" dirty="0">
              <a:ln w="28575">
                <a:noFill/>
              </a:ln>
              <a:effectLst>
                <a:outerShdw blurRad="38100" dist="38100" dir="2700000" algn="ctr" rotWithShape="0">
                  <a:srgbClr val="FFFF66">
                    <a:alpha val="40000"/>
                  </a:srgbClr>
                </a:outerShdw>
              </a:effectLst>
              <a:latin typeface="ArtScript" panose="020B0500000000000000" pitchFamily="34" charset="0"/>
              <a:cs typeface="Andalus" panose="02020603050405020304" pitchFamily="18" charset="-78"/>
            </a:endParaRPr>
          </a:p>
        </p:txBody>
      </p:sp>
      <p:pic>
        <p:nvPicPr>
          <p:cNvPr id="4098" name="Picture 2" descr="F:\Шефер\Конкурсы Шефер\4914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217" y="949571"/>
            <a:ext cx="4490926" cy="576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38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 noChangeAspect="1"/>
          </p:cNvGrpSpPr>
          <p:nvPr/>
        </p:nvGrpSpPr>
        <p:grpSpPr>
          <a:xfrm>
            <a:off x="246173" y="908720"/>
            <a:ext cx="8691415" cy="5825570"/>
            <a:chOff x="196383" y="116423"/>
            <a:chExt cx="8940293" cy="6624575"/>
          </a:xfrm>
        </p:grpSpPr>
        <p:pic>
          <p:nvPicPr>
            <p:cNvPr id="6" name="Picture 2" descr="F:\Шефер\Самообраз\Зпр 2017\tkachenko_t_a_fonematicheskoe_vospriyatie_logopedicheskaya_t\ткаченко фонем восприятие\IMG_000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03553" y="116423"/>
              <a:ext cx="2433123" cy="34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F:\Шефер\Самообраз\Зпр 2017\Ткаченко Т.А. Специальные символы в подготовке детей 4 лет к обучению грамоте_ Пособие для воспитателей, логопедов и родителей\Специальные-символы.-Ткаченко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383" y="116423"/>
              <a:ext cx="2369320" cy="3447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2480293"/>
              <a:ext cx="2030695" cy="2840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5822" y="2969858"/>
              <a:ext cx="2048777" cy="2879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3457921"/>
              <a:ext cx="1989804" cy="2865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19667" y="3847259"/>
              <a:ext cx="2027892" cy="2885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116423"/>
              <a:ext cx="1921961" cy="269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9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24" b="6423"/>
            <a:stretch/>
          </p:blipFill>
          <p:spPr bwMode="auto">
            <a:xfrm>
              <a:off x="3519667" y="514839"/>
              <a:ext cx="2071086" cy="284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Рисунок 13" descr="D:\Анфи\МОИ НАРАБОТКИ\Игротека речевых игр\Игротека речевых игр 7\1.jpg"/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89604" y="983562"/>
              <a:ext cx="1836208" cy="2877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703" y="1465492"/>
              <a:ext cx="2088232" cy="2877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801" y="1989025"/>
              <a:ext cx="2085907" cy="287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Рисунок 16"/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563" y="2518267"/>
              <a:ext cx="2206599" cy="2877448"/>
            </a:xfrm>
            <a:prstGeom prst="rect">
              <a:avLst/>
            </a:prstGeom>
          </p:spPr>
        </p:pic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823" y="2996952"/>
              <a:ext cx="2081272" cy="2896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203" y="3429000"/>
              <a:ext cx="2041569" cy="286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861048"/>
              <a:ext cx="2032422" cy="287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Заголовок 1"/>
          <p:cNvSpPr txBox="1">
            <a:spLocks/>
          </p:cNvSpPr>
          <p:nvPr/>
        </p:nvSpPr>
        <p:spPr>
          <a:xfrm>
            <a:off x="0" y="116632"/>
            <a:ext cx="9117104" cy="57606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200" b="1" spc="-70" dirty="0" smtClean="0">
                <a:ln w="19050">
                  <a:noFill/>
                </a:ln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Программное и методическое обеспечение</a:t>
            </a:r>
            <a:endParaRPr lang="ru-RU" sz="5200" b="1" spc="-70" dirty="0">
              <a:ln w="19050">
                <a:noFill/>
              </a:ln>
              <a:effectLst>
                <a:outerShdw blurRad="38100" dist="38100" dir="2700000" algn="ctr" rotWithShape="0">
                  <a:srgbClr val="FFFF66">
                    <a:alpha val="40000"/>
                  </a:srgbClr>
                </a:outerShdw>
              </a:effectLst>
              <a:latin typeface="ArtScript" panose="020B0500000000000000" pitchFamily="34" charset="0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2738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50000">
              <a:schemeClr val="bg1">
                <a:lumMod val="85000"/>
              </a:schemeClr>
            </a:gs>
            <a:gs pos="99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259" y="1628800"/>
            <a:ext cx="8229600" cy="4525963"/>
          </a:xfrm>
        </p:spPr>
        <p:txBody>
          <a:bodyPr>
            <a:no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ru-RU" sz="4800" b="1" dirty="0">
                <a:latin typeface="ArtScript" panose="020B0500000000000000" pitchFamily="34" charset="0"/>
              </a:rPr>
              <a:t>Личностно </a:t>
            </a:r>
            <a:r>
              <a:rPr lang="ru-RU" sz="4800" b="1" dirty="0" smtClean="0">
                <a:latin typeface="ArtScript" panose="020B0500000000000000" pitchFamily="34" charset="0"/>
              </a:rPr>
              <a:t>– ориентированные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ru-RU" sz="4800" b="1" dirty="0" smtClean="0">
                <a:latin typeface="ArtScript" panose="020B0500000000000000" pitchFamily="34" charset="0"/>
              </a:rPr>
              <a:t>Игровые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ru-RU" sz="4800" b="1" dirty="0">
                <a:latin typeface="ArtScript" panose="020B0500000000000000" pitchFamily="34" charset="0"/>
              </a:rPr>
              <a:t>Технология проблемного </a:t>
            </a:r>
            <a:r>
              <a:rPr lang="ru-RU" sz="4800" b="1" dirty="0" smtClean="0">
                <a:latin typeface="ArtScript" panose="020B0500000000000000" pitchFamily="34" charset="0"/>
              </a:rPr>
              <a:t>обучения</a:t>
            </a:r>
            <a:endParaRPr lang="ru-RU" sz="4800" b="1" dirty="0">
              <a:latin typeface="ArtScript" panose="020B0500000000000000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ru-RU" sz="4800" b="1" dirty="0" smtClean="0">
                <a:latin typeface="ArtScript" panose="020B0500000000000000" pitchFamily="34" charset="0"/>
              </a:rPr>
              <a:t>Технология </a:t>
            </a:r>
            <a:r>
              <a:rPr lang="ru-RU" sz="4800" b="1" dirty="0">
                <a:latin typeface="ArtScript" panose="020B0500000000000000" pitchFamily="34" charset="0"/>
              </a:rPr>
              <a:t>развивающего </a:t>
            </a:r>
            <a:r>
              <a:rPr lang="ru-RU" sz="4800" b="1" dirty="0" smtClean="0">
                <a:latin typeface="ArtScript" panose="020B0500000000000000" pitchFamily="34" charset="0"/>
              </a:rPr>
              <a:t>обучения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ru-RU" sz="4800" b="1" dirty="0" smtClean="0">
                <a:latin typeface="ArtScript" panose="020B0500000000000000" pitchFamily="34" charset="0"/>
              </a:rPr>
              <a:t>Технология наглядного моделирования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ru-RU" sz="4800" b="1" dirty="0" err="1" smtClean="0">
                <a:latin typeface="ArtScript" panose="020B0500000000000000" pitchFamily="34" charset="0"/>
              </a:rPr>
              <a:t>Здоровьесберегающие</a:t>
            </a:r>
            <a:r>
              <a:rPr lang="ru-RU" sz="4800" b="1" dirty="0" smtClean="0">
                <a:latin typeface="ArtScript" panose="020B0500000000000000" pitchFamily="34" charset="0"/>
              </a:rPr>
              <a:t> технологи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ru-RU" sz="4800" b="1" dirty="0" smtClean="0">
                <a:latin typeface="ArtScript" panose="020B0500000000000000" pitchFamily="34" charset="0"/>
              </a:rPr>
              <a:t>Информационные </a:t>
            </a:r>
            <a:r>
              <a:rPr lang="ru-RU" sz="4800" b="1" dirty="0">
                <a:latin typeface="ArtScript" panose="020B0500000000000000" pitchFamily="34" charset="0"/>
              </a:rPr>
              <a:t>компьютерные </a:t>
            </a:r>
            <a:r>
              <a:rPr lang="ru-RU" sz="4800" b="1" dirty="0" smtClean="0">
                <a:latin typeface="ArtScript" panose="020B0500000000000000" pitchFamily="34" charset="0"/>
              </a:rPr>
              <a:t>технологи</a:t>
            </a:r>
            <a:endParaRPr lang="ru-RU" sz="4800" b="1" dirty="0">
              <a:latin typeface="ArtScript" panose="020B0500000000000000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507" y="260648"/>
            <a:ext cx="9117104" cy="97210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60000"/>
              </a:lnSpc>
            </a:pPr>
            <a:r>
              <a:rPr lang="ru-RU" sz="5200" b="1" spc="-100" dirty="0" smtClean="0">
                <a:ln w="1905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Современные образовательные технологии</a:t>
            </a:r>
            <a:endParaRPr lang="ru-RU" sz="5200" b="1" spc="-100" dirty="0">
              <a:ln w="19050"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ctr" rotWithShape="0">
                  <a:srgbClr val="FFFF66">
                    <a:alpha val="40000"/>
                  </a:srgbClr>
                </a:outerShdw>
              </a:effectLst>
              <a:latin typeface="ArtScript" panose="020B0500000000000000" pitchFamily="34" charset="0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2738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50000">
              <a:schemeClr val="bg1">
                <a:lumMod val="85000"/>
              </a:schemeClr>
            </a:gs>
            <a:gs pos="99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259" y="1700808"/>
            <a:ext cx="8229600" cy="4608512"/>
          </a:xfrm>
        </p:spPr>
        <p:txBody>
          <a:bodyPr>
            <a:noAutofit/>
          </a:bodyPr>
          <a:lstStyle/>
          <a:p>
            <a:pPr marL="0" indent="0">
              <a:lnSpc>
                <a:spcPct val="60000"/>
              </a:lnSpc>
              <a:buNone/>
            </a:pPr>
            <a:r>
              <a:rPr lang="ru-RU" sz="4000" b="1" dirty="0" smtClean="0">
                <a:latin typeface="ArtScript" panose="020B0500000000000000" pitchFamily="34" charset="0"/>
              </a:rPr>
              <a:t>Характеристики развивающей предметно-пространственной среды: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sz="4000" b="1" dirty="0" smtClean="0">
                <a:latin typeface="ArtScript" panose="020B0500000000000000" pitchFamily="34" charset="0"/>
              </a:rPr>
              <a:t>1. </a:t>
            </a:r>
            <a:r>
              <a:rPr lang="ru-RU" sz="4000" b="1" dirty="0">
                <a:latin typeface="ArtScript" panose="020B0500000000000000" pitchFamily="34" charset="0"/>
              </a:rPr>
              <a:t>Комфортность и безопасность</a:t>
            </a:r>
            <a:r>
              <a:rPr lang="ru-RU" sz="4000" b="1" dirty="0" smtClean="0">
                <a:latin typeface="ArtScript" panose="020B0500000000000000" pitchFamily="34" charset="0"/>
              </a:rPr>
              <a:t>.</a:t>
            </a:r>
            <a:endParaRPr lang="ru-RU" sz="4000" b="1" dirty="0">
              <a:latin typeface="ArtScript" panose="020B0500000000000000" pitchFamily="34" charset="0"/>
            </a:endParaRPr>
          </a:p>
          <a:p>
            <a:pPr marL="0" indent="0">
              <a:lnSpc>
                <a:spcPct val="60000"/>
              </a:lnSpc>
              <a:buNone/>
            </a:pPr>
            <a:r>
              <a:rPr lang="ru-RU" sz="4000" b="1" dirty="0">
                <a:latin typeface="ArtScript" panose="020B0500000000000000" pitchFamily="34" charset="0"/>
              </a:rPr>
              <a:t>2. Обеспечение богатства сенсорных впечатлений</a:t>
            </a:r>
            <a:r>
              <a:rPr lang="ru-RU" sz="4000" b="1" dirty="0" smtClean="0">
                <a:latin typeface="ArtScript" panose="020B0500000000000000" pitchFamily="34" charset="0"/>
              </a:rPr>
              <a:t>.</a:t>
            </a:r>
            <a:endParaRPr lang="ru-RU" sz="4000" b="1" dirty="0">
              <a:latin typeface="ArtScript" panose="020B0500000000000000" pitchFamily="34" charset="0"/>
            </a:endParaRPr>
          </a:p>
          <a:p>
            <a:pPr marL="0" indent="0">
              <a:lnSpc>
                <a:spcPct val="60000"/>
              </a:lnSpc>
              <a:buNone/>
            </a:pPr>
            <a:r>
              <a:rPr lang="ru-RU" sz="4000" b="1" dirty="0">
                <a:latin typeface="ArtScript" panose="020B0500000000000000" pitchFamily="34" charset="0"/>
              </a:rPr>
              <a:t>3. Обеспечение индивидуальной детской деятельности</a:t>
            </a:r>
            <a:r>
              <a:rPr lang="ru-RU" sz="4000" b="1" dirty="0" smtClean="0">
                <a:latin typeface="ArtScript" panose="020B0500000000000000" pitchFamily="34" charset="0"/>
              </a:rPr>
              <a:t>.</a:t>
            </a:r>
            <a:endParaRPr lang="ru-RU" sz="4000" b="1" dirty="0">
              <a:latin typeface="ArtScript" panose="020B0500000000000000" pitchFamily="34" charset="0"/>
            </a:endParaRPr>
          </a:p>
          <a:p>
            <a:pPr marL="0" indent="0">
              <a:lnSpc>
                <a:spcPct val="60000"/>
              </a:lnSpc>
              <a:buNone/>
            </a:pPr>
            <a:r>
              <a:rPr lang="ru-RU" sz="4000" b="1" dirty="0">
                <a:latin typeface="ArtScript" panose="020B0500000000000000" pitchFamily="34" charset="0"/>
              </a:rPr>
              <a:t>4. Обеспечение возможности для исследования и обучения</a:t>
            </a:r>
            <a:r>
              <a:rPr lang="ru-RU" sz="4000" b="1" dirty="0" smtClean="0">
                <a:latin typeface="ArtScript" panose="020B0500000000000000" pitchFamily="34" charset="0"/>
              </a:rPr>
              <a:t>.</a:t>
            </a:r>
            <a:endParaRPr lang="ru-RU" sz="4000" b="1" dirty="0">
              <a:latin typeface="ArtScript" panose="020B0500000000000000" pitchFamily="34" charset="0"/>
            </a:endParaRPr>
          </a:p>
          <a:p>
            <a:pPr marL="0" indent="0">
              <a:lnSpc>
                <a:spcPct val="60000"/>
              </a:lnSpc>
              <a:buNone/>
            </a:pPr>
            <a:r>
              <a:rPr lang="ru-RU" sz="4000" b="1" dirty="0">
                <a:latin typeface="ArtScript" panose="020B0500000000000000" pitchFamily="34" charset="0"/>
              </a:rPr>
              <a:t>5. Функциональность предметной среды.</a:t>
            </a:r>
            <a:endParaRPr lang="ru-RU" sz="3600" b="1" dirty="0">
              <a:latin typeface="ArtScript" panose="020B0500000000000000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507" y="44624"/>
            <a:ext cx="9117104" cy="165618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60000"/>
              </a:lnSpc>
            </a:pPr>
            <a:r>
              <a:rPr lang="ru-RU" sz="5200" b="1" spc="-100" dirty="0" smtClean="0">
                <a:ln w="1905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Развивающая  предметно-пространственная  </a:t>
            </a:r>
            <a:r>
              <a:rPr lang="ru-RU" sz="5200" b="1" spc="-100" dirty="0">
                <a:ln w="1905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среда логопедического </a:t>
            </a:r>
            <a:r>
              <a:rPr lang="ru-RU" sz="5200" b="1" spc="-100" dirty="0" smtClean="0">
                <a:ln w="1905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кабинета</a:t>
            </a:r>
          </a:p>
        </p:txBody>
      </p:sp>
    </p:spTree>
    <p:extLst>
      <p:ext uri="{BB962C8B-B14F-4D97-AF65-F5344CB8AC3E}">
        <p14:creationId xmlns:p14="http://schemas.microsoft.com/office/powerpoint/2010/main" val="97510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F:\Шефер\Архив\фото логопед\DSCN68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t="11551" r="9781" b="4984"/>
          <a:stretch/>
        </p:blipFill>
        <p:spPr bwMode="auto">
          <a:xfrm>
            <a:off x="4716016" y="473609"/>
            <a:ext cx="4032448" cy="299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Шефер\Архив\фото логопед\DSCN91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7899"/>
            <a:ext cx="4032448" cy="338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F:\Шефер\Архив\фото логопед\DSCN68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73137"/>
            <a:ext cx="4032448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F:\Шефер\Архив\фото логопед\DSCN687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" t="21756" r="8458" b="8666"/>
          <a:stretch/>
        </p:blipFill>
        <p:spPr bwMode="auto">
          <a:xfrm>
            <a:off x="4499992" y="3981959"/>
            <a:ext cx="4576340" cy="270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940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50000">
              <a:schemeClr val="bg1">
                <a:lumMod val="85000"/>
              </a:schemeClr>
            </a:gs>
            <a:gs pos="99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510" y="764705"/>
            <a:ext cx="8832981" cy="6264695"/>
          </a:xfrm>
        </p:spPr>
        <p:txBody>
          <a:bodyPr>
            <a:noAutofit/>
          </a:bodyPr>
          <a:lstStyle/>
          <a:p>
            <a:pPr marL="0" indent="0">
              <a:lnSpc>
                <a:spcPct val="60000"/>
              </a:lnSpc>
              <a:buNone/>
            </a:pPr>
            <a:r>
              <a:rPr lang="ru-RU" sz="4100" b="1" dirty="0" smtClean="0">
                <a:latin typeface="ArtScript" panose="020B0500000000000000" pitchFamily="34" charset="0"/>
              </a:rPr>
              <a:t>Дата рождения: </a:t>
            </a:r>
            <a:r>
              <a:rPr lang="ru-RU" sz="4000" b="1" u="sng" dirty="0" smtClean="0">
                <a:latin typeface="ArtScript" panose="020B0500000000000000" pitchFamily="34" charset="0"/>
              </a:rPr>
              <a:t>15.10.1980 г.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sz="4100" b="1" dirty="0" smtClean="0">
                <a:latin typeface="ArtScript" panose="020B0500000000000000" pitchFamily="34" charset="0"/>
              </a:rPr>
              <a:t>Сведения об образовании: </a:t>
            </a:r>
            <a:r>
              <a:rPr lang="ru-RU" sz="4000" b="1" u="sng" dirty="0" smtClean="0">
                <a:latin typeface="ArtScript" panose="020B0500000000000000" pitchFamily="34" charset="0"/>
              </a:rPr>
              <a:t>высшее, БПГУ им. В.М. Шукшина, г. Бийск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sz="4000" b="1" dirty="0" smtClean="0">
                <a:latin typeface="ArtScript" panose="020B0500000000000000" pitchFamily="34" charset="0"/>
              </a:rPr>
              <a:t>Специальность: </a:t>
            </a:r>
            <a:r>
              <a:rPr lang="ru-RU" sz="4000" b="1" u="sng" dirty="0" smtClean="0">
                <a:latin typeface="ArtScript" panose="020B0500000000000000" pitchFamily="34" charset="0"/>
              </a:rPr>
              <a:t>«Дошкольная педагогика и психология»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sz="4100" b="1" dirty="0" smtClean="0">
                <a:latin typeface="ArtScript" panose="020B0500000000000000" pitchFamily="34" charset="0"/>
              </a:rPr>
              <a:t>Квалификация: </a:t>
            </a:r>
            <a:r>
              <a:rPr lang="ru-RU" sz="4000" b="1" u="sng" dirty="0" smtClean="0">
                <a:latin typeface="ArtScript" panose="020B0500000000000000" pitchFamily="34" charset="0"/>
              </a:rPr>
              <a:t>«Преподаватель дошкольной педагогики и психологии»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sz="4100" b="1" dirty="0" smtClean="0">
                <a:latin typeface="ArtScript" panose="020B0500000000000000" pitchFamily="34" charset="0"/>
              </a:rPr>
              <a:t>Сведения о переподготовке: </a:t>
            </a:r>
            <a:r>
              <a:rPr lang="ru-RU" sz="4000" b="1" u="sng" dirty="0" smtClean="0">
                <a:latin typeface="ArtScript" panose="020B0500000000000000" pitchFamily="34" charset="0"/>
              </a:rPr>
              <a:t>АКИПКРО г . Барнаул </a:t>
            </a:r>
            <a:r>
              <a:rPr lang="ru-RU" sz="4000" b="1" u="sng" dirty="0">
                <a:latin typeface="ArtScript" panose="020B0500000000000000" pitchFamily="34" charset="0"/>
              </a:rPr>
              <a:t>«</a:t>
            </a:r>
            <a:r>
              <a:rPr lang="ru-RU" sz="4000" b="1" u="sng" dirty="0" smtClean="0">
                <a:latin typeface="ArtScript" panose="020B0500000000000000" pitchFamily="34" charset="0"/>
              </a:rPr>
              <a:t>Олигофренопедагогика. Логопедия»</a:t>
            </a:r>
            <a:endParaRPr lang="ru-RU" sz="4000" b="1" u="sng" dirty="0" smtClean="0">
              <a:latin typeface="ArtScript" panose="020B0500000000000000" pitchFamily="34" charset="0"/>
            </a:endParaRPr>
          </a:p>
          <a:p>
            <a:pPr marL="0" indent="0">
              <a:lnSpc>
                <a:spcPct val="60000"/>
              </a:lnSpc>
              <a:buNone/>
            </a:pPr>
            <a:r>
              <a:rPr lang="ru-RU" sz="4100" b="1" dirty="0" smtClean="0">
                <a:latin typeface="ArtScript" panose="020B0500000000000000" pitchFamily="34" charset="0"/>
              </a:rPr>
              <a:t>Стаж</a:t>
            </a:r>
            <a:r>
              <a:rPr lang="ru-RU" sz="4100" b="1" smtClean="0">
                <a:latin typeface="ArtScript" panose="020B0500000000000000" pitchFamily="34" charset="0"/>
              </a:rPr>
              <a:t>: </a:t>
            </a:r>
            <a:r>
              <a:rPr lang="ru-RU" sz="4000" b="1" u="sng" smtClean="0">
                <a:latin typeface="ArtScript" panose="020B0500000000000000" pitchFamily="34" charset="0"/>
              </a:rPr>
              <a:t>17 </a:t>
            </a:r>
            <a:r>
              <a:rPr lang="ru-RU" sz="4000" b="1" u="sng" dirty="0" smtClean="0">
                <a:latin typeface="ArtScript" panose="020B0500000000000000" pitchFamily="34" charset="0"/>
              </a:rPr>
              <a:t>лет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sz="4100" b="1" dirty="0" smtClean="0">
                <a:latin typeface="ArtScript" panose="020B0500000000000000" pitchFamily="34" charset="0"/>
              </a:rPr>
              <a:t>Квалификационная категория: </a:t>
            </a:r>
            <a:r>
              <a:rPr lang="ru-RU" sz="4000" b="1" u="sng" dirty="0" smtClean="0">
                <a:latin typeface="ArtScript" panose="020B0500000000000000" pitchFamily="34" charset="0"/>
              </a:rPr>
              <a:t>высшая квалификационная категория, Приказ </a:t>
            </a:r>
            <a:r>
              <a:rPr lang="ru-RU" sz="4000" b="1" u="sng" dirty="0" smtClean="0">
                <a:latin typeface="Bickham Script Two" panose="03000207080000090004" pitchFamily="66" charset="0"/>
              </a:rPr>
              <a:t>№ </a:t>
            </a:r>
            <a:r>
              <a:rPr lang="ru-RU" sz="4000" b="1" u="sng" dirty="0" smtClean="0">
                <a:latin typeface="ArtScript" panose="020B0500000000000000" pitchFamily="34" charset="0"/>
              </a:rPr>
              <a:t> 3713 от 26.06.2014 г. Главного управления образования и молодежной политики Алтайского края</a:t>
            </a:r>
            <a:endParaRPr lang="ru-RU" sz="4000" b="1" u="sng" dirty="0">
              <a:latin typeface="ArtScript" panose="020B0500000000000000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128" y="54006"/>
            <a:ext cx="9117104" cy="56668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200" b="1" u="sng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Общие сведения</a:t>
            </a:r>
            <a:endParaRPr lang="ru-RU" sz="5200" b="1" u="sng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rgbClr val="FFFF66">
                    <a:alpha val="40000"/>
                  </a:srgbClr>
                </a:outerShdw>
              </a:effectLst>
              <a:latin typeface="ArtScript" panose="020B0500000000000000" pitchFamily="34" charset="0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929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:\Шефер\Архив\фото логопед\DSCN68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768" y="3339254"/>
            <a:ext cx="3964704" cy="297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Шефер\Архив\фото логопед\DSCN68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57" y="197601"/>
            <a:ext cx="4044619" cy="303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F:\Шефер\Архив\фото логопед\DSCN68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48" y="3339254"/>
            <a:ext cx="3931720" cy="294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768" y="197601"/>
            <a:ext cx="3964704" cy="297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00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05" y="188640"/>
            <a:ext cx="4224470" cy="3168352"/>
          </a:xfrm>
        </p:spPr>
      </p:pic>
      <p:pic>
        <p:nvPicPr>
          <p:cNvPr id="4" name="Picture 2" descr="F:\Шефер\Архив\фото логопед\DSCN68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188640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2553" r="7115" b="5553"/>
          <a:stretch/>
        </p:blipFill>
        <p:spPr>
          <a:xfrm>
            <a:off x="4703505" y="3573016"/>
            <a:ext cx="4249780" cy="2807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8"/>
          <a:stretch/>
        </p:blipFill>
        <p:spPr>
          <a:xfrm>
            <a:off x="216024" y="3574961"/>
            <a:ext cx="4224469" cy="280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9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4" y="332656"/>
            <a:ext cx="4212469" cy="28083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5" y="3404989"/>
            <a:ext cx="4212468" cy="28083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4" y="3404988"/>
            <a:ext cx="4212469" cy="28083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2656"/>
            <a:ext cx="4211337" cy="280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20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57000">
              <a:schemeClr val="bg1">
                <a:lumMod val="85000"/>
              </a:schemeClr>
            </a:gs>
            <a:gs pos="100000">
              <a:schemeClr val="bg1">
                <a:lumMod val="7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896" y="1484784"/>
            <a:ext cx="4479248" cy="5400599"/>
          </a:xfrm>
        </p:spPr>
        <p:txBody>
          <a:bodyPr>
            <a:noAutofit/>
          </a:bodyPr>
          <a:lstStyle/>
          <a:p>
            <a:pPr>
              <a:lnSpc>
                <a:spcPct val="40000"/>
              </a:lnSpc>
            </a:pPr>
            <a:r>
              <a:rPr lang="ru-RU" sz="4400" b="1" dirty="0" smtClean="0">
                <a:latin typeface="ArtScript" panose="020B0500000000000000" pitchFamily="34" charset="0"/>
              </a:rPr>
              <a:t>Дыхательная  гимнастика</a:t>
            </a:r>
            <a:endParaRPr lang="ru-RU" sz="4400" b="1" dirty="0">
              <a:latin typeface="ArtScript" panose="020B0500000000000000" pitchFamily="34" charset="0"/>
            </a:endParaRPr>
          </a:p>
          <a:p>
            <a:pPr>
              <a:lnSpc>
                <a:spcPct val="40000"/>
              </a:lnSpc>
            </a:pPr>
            <a:r>
              <a:rPr lang="ru-RU" sz="4400" b="1" dirty="0">
                <a:latin typeface="ArtScript" panose="020B0500000000000000" pitchFamily="34" charset="0"/>
              </a:rPr>
              <a:t>Пальчиковая </a:t>
            </a:r>
            <a:r>
              <a:rPr lang="ru-RU" sz="4400" b="1" dirty="0" smtClean="0">
                <a:latin typeface="ArtScript" panose="020B0500000000000000" pitchFamily="34" charset="0"/>
              </a:rPr>
              <a:t> гимнастика</a:t>
            </a:r>
            <a:endParaRPr lang="ru-RU" sz="4400" b="1" dirty="0">
              <a:latin typeface="ArtScript" panose="020B0500000000000000" pitchFamily="34" charset="0"/>
            </a:endParaRPr>
          </a:p>
          <a:p>
            <a:pPr>
              <a:lnSpc>
                <a:spcPct val="40000"/>
              </a:lnSpc>
            </a:pPr>
            <a:r>
              <a:rPr lang="ru-RU" sz="4400" b="1" dirty="0">
                <a:latin typeface="ArtScript" panose="020B0500000000000000" pitchFamily="34" charset="0"/>
              </a:rPr>
              <a:t>Гимнастика </a:t>
            </a:r>
            <a:r>
              <a:rPr lang="ru-RU" sz="4400" b="1" dirty="0" smtClean="0">
                <a:latin typeface="ArtScript" panose="020B0500000000000000" pitchFamily="34" charset="0"/>
              </a:rPr>
              <a:t> для  глаз</a:t>
            </a:r>
            <a:endParaRPr lang="ru-RU" sz="4400" b="1" dirty="0">
              <a:latin typeface="ArtScript" panose="020B0500000000000000" pitchFamily="34" charset="0"/>
            </a:endParaRPr>
          </a:p>
          <a:p>
            <a:pPr>
              <a:lnSpc>
                <a:spcPct val="40000"/>
              </a:lnSpc>
            </a:pPr>
            <a:r>
              <a:rPr lang="ru-RU" sz="4400" b="1" dirty="0" smtClean="0">
                <a:latin typeface="ArtScript" panose="020B0500000000000000" pitchFamily="34" charset="0"/>
              </a:rPr>
              <a:t>Элементы </a:t>
            </a:r>
            <a:r>
              <a:rPr lang="ru-RU" sz="4400" b="1" dirty="0" err="1" smtClean="0">
                <a:latin typeface="ArtScript" panose="020B0500000000000000" pitchFamily="34" charset="0"/>
              </a:rPr>
              <a:t>психогимнастики</a:t>
            </a:r>
            <a:endParaRPr lang="ru-RU" sz="4400" b="1" dirty="0">
              <a:latin typeface="ArtScript" panose="020B0500000000000000" pitchFamily="34" charset="0"/>
            </a:endParaRPr>
          </a:p>
          <a:p>
            <a:pPr>
              <a:lnSpc>
                <a:spcPct val="40000"/>
              </a:lnSpc>
            </a:pPr>
            <a:r>
              <a:rPr lang="ru-RU" sz="4400" b="1" dirty="0">
                <a:latin typeface="ArtScript" panose="020B0500000000000000" pitchFamily="34" charset="0"/>
              </a:rPr>
              <a:t>Артикуляционная </a:t>
            </a:r>
            <a:r>
              <a:rPr lang="ru-RU" sz="4400" b="1" dirty="0" smtClean="0">
                <a:latin typeface="ArtScript" panose="020B0500000000000000" pitchFamily="34" charset="0"/>
              </a:rPr>
              <a:t> гимнастика</a:t>
            </a:r>
            <a:endParaRPr lang="ru-RU" sz="4400" b="1" dirty="0">
              <a:latin typeface="ArtScript" panose="020B0500000000000000" pitchFamily="34" charset="0"/>
            </a:endParaRPr>
          </a:p>
          <a:p>
            <a:pPr>
              <a:lnSpc>
                <a:spcPct val="40000"/>
              </a:lnSpc>
            </a:pPr>
            <a:r>
              <a:rPr lang="ru-RU" sz="4400" b="1" dirty="0" err="1">
                <a:latin typeface="ArtScript" panose="020B0500000000000000" pitchFamily="34" charset="0"/>
              </a:rPr>
              <a:t>Физминутки</a:t>
            </a:r>
            <a:endParaRPr lang="ru-RU" sz="4400" b="1" dirty="0">
              <a:latin typeface="ArtScript" panose="020B0500000000000000" pitchFamily="34" charset="0"/>
            </a:endParaRPr>
          </a:p>
          <a:p>
            <a:pPr>
              <a:lnSpc>
                <a:spcPct val="40000"/>
              </a:lnSpc>
            </a:pPr>
            <a:r>
              <a:rPr lang="ru-RU" sz="4400" b="1" dirty="0">
                <a:latin typeface="ArtScript" panose="020B0500000000000000" pitchFamily="34" charset="0"/>
              </a:rPr>
              <a:t>Развивающие игры</a:t>
            </a:r>
          </a:p>
          <a:p>
            <a:pPr>
              <a:lnSpc>
                <a:spcPct val="40000"/>
              </a:lnSpc>
            </a:pPr>
            <a:r>
              <a:rPr lang="ru-RU" sz="4400" b="1" dirty="0">
                <a:latin typeface="ArtScript" panose="020B0500000000000000" pitchFamily="34" charset="0"/>
              </a:rPr>
              <a:t>Перфокарты</a:t>
            </a:r>
          </a:p>
          <a:p>
            <a:pPr>
              <a:lnSpc>
                <a:spcPct val="40000"/>
              </a:lnSpc>
            </a:pPr>
            <a:r>
              <a:rPr lang="ru-RU" sz="4400" b="1" dirty="0" err="1">
                <a:latin typeface="ArtScript" panose="020B0500000000000000" pitchFamily="34" charset="0"/>
              </a:rPr>
              <a:t>Логоритмика</a:t>
            </a:r>
            <a:endParaRPr lang="ru-RU" sz="4400" b="1" dirty="0">
              <a:latin typeface="ArtScript" panose="020B0500000000000000" pitchFamily="34" charset="0"/>
            </a:endParaRPr>
          </a:p>
          <a:p>
            <a:pPr>
              <a:lnSpc>
                <a:spcPct val="40000"/>
              </a:lnSpc>
            </a:pPr>
            <a:r>
              <a:rPr lang="ru-RU" sz="4400" b="1" dirty="0" err="1" smtClean="0">
                <a:latin typeface="ArtScript" panose="020B0500000000000000" pitchFamily="34" charset="0"/>
              </a:rPr>
              <a:t>Игрогимнастика</a:t>
            </a:r>
            <a:endParaRPr lang="ru-RU" sz="4400" b="1" dirty="0">
              <a:latin typeface="ArtScript" panose="020B0500000000000000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433991" y="1556792"/>
            <a:ext cx="4710009" cy="5040560"/>
          </a:xfrm>
        </p:spPr>
        <p:txBody>
          <a:bodyPr>
            <a:noAutofit/>
          </a:bodyPr>
          <a:lstStyle/>
          <a:p>
            <a:pPr lvl="0">
              <a:lnSpc>
                <a:spcPct val="40000"/>
              </a:lnSpc>
            </a:pPr>
            <a:r>
              <a:rPr lang="ru-RU" sz="4400" b="1" dirty="0">
                <a:solidFill>
                  <a:prstClr val="black"/>
                </a:solidFill>
                <a:latin typeface="ArtScript" panose="020B0500000000000000" pitchFamily="34" charset="0"/>
              </a:rPr>
              <a:t>Моделирование</a:t>
            </a:r>
          </a:p>
          <a:p>
            <a:pPr lvl="0">
              <a:lnSpc>
                <a:spcPct val="40000"/>
              </a:lnSpc>
            </a:pPr>
            <a:r>
              <a:rPr lang="ru-RU" sz="4400" b="1" dirty="0">
                <a:solidFill>
                  <a:prstClr val="black"/>
                </a:solidFill>
                <a:latin typeface="ArtScript" panose="020B0500000000000000" pitchFamily="34" charset="0"/>
              </a:rPr>
              <a:t>Мнемотехника</a:t>
            </a:r>
          </a:p>
          <a:p>
            <a:pPr lvl="0">
              <a:lnSpc>
                <a:spcPct val="40000"/>
              </a:lnSpc>
            </a:pPr>
            <a:r>
              <a:rPr lang="ru-RU" sz="4400" b="1" dirty="0" err="1">
                <a:solidFill>
                  <a:prstClr val="black"/>
                </a:solidFill>
                <a:latin typeface="ArtScript" panose="020B0500000000000000" pitchFamily="34" charset="0"/>
              </a:rPr>
              <a:t>Биоэнергопластика</a:t>
            </a:r>
            <a:endParaRPr lang="ru-RU" sz="4400" b="1" dirty="0">
              <a:solidFill>
                <a:prstClr val="black"/>
              </a:solidFill>
              <a:latin typeface="ArtScript" panose="020B0500000000000000" pitchFamily="34" charset="0"/>
            </a:endParaRPr>
          </a:p>
          <a:p>
            <a:pPr lvl="0">
              <a:lnSpc>
                <a:spcPct val="40000"/>
              </a:lnSpc>
            </a:pPr>
            <a:r>
              <a:rPr lang="ru-RU" sz="4400" b="1" dirty="0" err="1">
                <a:solidFill>
                  <a:prstClr val="black"/>
                </a:solidFill>
                <a:latin typeface="ArtScript" panose="020B0500000000000000" pitchFamily="34" charset="0"/>
              </a:rPr>
              <a:t>Синквейн</a:t>
            </a:r>
            <a:endParaRPr lang="ru-RU" sz="4400" b="1" dirty="0">
              <a:solidFill>
                <a:prstClr val="black"/>
              </a:solidFill>
              <a:latin typeface="ArtScript" panose="020B0500000000000000" pitchFamily="34" charset="0"/>
            </a:endParaRPr>
          </a:p>
          <a:p>
            <a:pPr lvl="0">
              <a:lnSpc>
                <a:spcPct val="40000"/>
              </a:lnSpc>
            </a:pPr>
            <a:r>
              <a:rPr lang="ru-RU" sz="4400" b="1" dirty="0">
                <a:solidFill>
                  <a:prstClr val="black"/>
                </a:solidFill>
                <a:latin typeface="ArtScript" panose="020B0500000000000000" pitchFamily="34" charset="0"/>
              </a:rPr>
              <a:t>Элементы  </a:t>
            </a:r>
            <a:r>
              <a:rPr lang="ru-RU" sz="4400" b="1" dirty="0" err="1">
                <a:solidFill>
                  <a:prstClr val="black"/>
                </a:solidFill>
                <a:latin typeface="ArtScript" panose="020B0500000000000000" pitchFamily="34" charset="0"/>
              </a:rPr>
              <a:t>Монтессори</a:t>
            </a:r>
            <a:r>
              <a:rPr lang="ru-RU" sz="4400" b="1" dirty="0">
                <a:solidFill>
                  <a:prstClr val="black"/>
                </a:solidFill>
                <a:latin typeface="ArtScript" panose="020B0500000000000000" pitchFamily="34" charset="0"/>
              </a:rPr>
              <a:t>-педагогики</a:t>
            </a:r>
          </a:p>
          <a:p>
            <a:pPr lvl="0">
              <a:lnSpc>
                <a:spcPct val="40000"/>
              </a:lnSpc>
            </a:pPr>
            <a:r>
              <a:rPr lang="ru-RU" sz="4400" b="1" dirty="0" err="1">
                <a:solidFill>
                  <a:prstClr val="black"/>
                </a:solidFill>
                <a:latin typeface="ArtScript" panose="020B0500000000000000" pitchFamily="34" charset="0"/>
              </a:rPr>
              <a:t>Массажекоррекция</a:t>
            </a:r>
            <a:endParaRPr lang="ru-RU" sz="4400" b="1" dirty="0">
              <a:solidFill>
                <a:prstClr val="black"/>
              </a:solidFill>
              <a:latin typeface="ArtScript" panose="020B0500000000000000" pitchFamily="34" charset="0"/>
            </a:endParaRPr>
          </a:p>
          <a:p>
            <a:pPr lvl="0">
              <a:lnSpc>
                <a:spcPct val="40000"/>
              </a:lnSpc>
            </a:pPr>
            <a:r>
              <a:rPr lang="ru-RU" sz="4400" b="1" dirty="0">
                <a:solidFill>
                  <a:prstClr val="black"/>
                </a:solidFill>
                <a:latin typeface="ArtScript" panose="020B0500000000000000" pitchFamily="34" charset="0"/>
              </a:rPr>
              <a:t>Элементы  песочной  терапии</a:t>
            </a:r>
          </a:p>
          <a:p>
            <a:pPr lvl="0">
              <a:lnSpc>
                <a:spcPct val="40000"/>
              </a:lnSpc>
            </a:pPr>
            <a:r>
              <a:rPr lang="ru-RU" sz="4400" b="1" dirty="0">
                <a:solidFill>
                  <a:prstClr val="black"/>
                </a:solidFill>
                <a:latin typeface="ArtScript" panose="020B0500000000000000" pitchFamily="34" charset="0"/>
              </a:rPr>
              <a:t>Компьютерные  программы</a:t>
            </a:r>
          </a:p>
          <a:p>
            <a:pPr lvl="0">
              <a:lnSpc>
                <a:spcPct val="40000"/>
              </a:lnSpc>
            </a:pPr>
            <a:r>
              <a:rPr lang="ru-RU" sz="4400" b="1" dirty="0">
                <a:solidFill>
                  <a:prstClr val="black"/>
                </a:solidFill>
                <a:latin typeface="ArtScript" panose="020B0500000000000000" pitchFamily="34" charset="0"/>
              </a:rPr>
              <a:t>Проектная  </a:t>
            </a:r>
            <a:r>
              <a:rPr lang="ru-RU" sz="4400" b="1" dirty="0" smtClean="0">
                <a:solidFill>
                  <a:prstClr val="black"/>
                </a:solidFill>
                <a:latin typeface="ArtScript" panose="020B0500000000000000" pitchFamily="34" charset="0"/>
              </a:rPr>
              <a:t>деятельность</a:t>
            </a:r>
            <a:endParaRPr lang="ru-RU" sz="4400" b="1" dirty="0">
              <a:solidFill>
                <a:prstClr val="black"/>
              </a:solidFill>
              <a:latin typeface="ArtScript" panose="020B0500000000000000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6896" y="188640"/>
            <a:ext cx="9117104" cy="124518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60000"/>
              </a:lnSpc>
            </a:pPr>
            <a:r>
              <a:rPr lang="ru-RU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Использование  современных  образовательных </a:t>
            </a:r>
            <a:r>
              <a:rPr lang="ru-RU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(коррекционных) </a:t>
            </a:r>
            <a:r>
              <a:rPr lang="ru-RU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 технологий,  соответствующих </a:t>
            </a:r>
            <a:r>
              <a:rPr lang="ru-RU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ФГОС </a:t>
            </a:r>
            <a:r>
              <a:rPr lang="ru-RU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ДО</a:t>
            </a:r>
            <a:endParaRPr lang="ru-RU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rgbClr val="FFFF66">
                    <a:alpha val="40000"/>
                  </a:srgbClr>
                </a:outerShdw>
              </a:effectLst>
              <a:latin typeface="ArtScript" panose="020B0500000000000000" pitchFamily="34" charset="0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3403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0128" y="0"/>
            <a:ext cx="9117104" cy="97210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200" b="1" spc="-50" dirty="0" smtClean="0">
                <a:ln w="19050"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Результаты  деятельности</a:t>
            </a:r>
            <a:endParaRPr lang="ru-RU" sz="5200" b="1" spc="-50" dirty="0">
              <a:ln w="19050">
                <a:noFill/>
              </a:ln>
              <a:solidFill>
                <a:sysClr val="windowText" lastClr="000000"/>
              </a:solidFill>
              <a:effectLst>
                <a:outerShdw blurRad="38100" dist="38100" dir="2700000" algn="ctr" rotWithShape="0">
                  <a:srgbClr val="FFFF66">
                    <a:alpha val="40000"/>
                  </a:srgbClr>
                </a:outerShdw>
              </a:effectLst>
              <a:latin typeface="ArtScript" panose="020B0500000000000000" pitchFamily="34" charset="0"/>
              <a:cs typeface="Andalus" panose="02020603050405020304" pitchFamily="18" charset="-7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143128"/>
            <a:ext cx="9091736" cy="5455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304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57000">
              <a:schemeClr val="bg1">
                <a:lumMod val="85000"/>
              </a:schemeClr>
            </a:gs>
            <a:gs pos="100000">
              <a:schemeClr val="bg1">
                <a:lumMod val="7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128" y="0"/>
            <a:ext cx="9117104" cy="116074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200" b="1" spc="-100" dirty="0" smtClean="0">
                <a:ln w="1905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Взаимодействие  с родителями</a:t>
            </a:r>
            <a:endParaRPr lang="ru-RU" sz="5200" b="1" spc="-100" dirty="0">
              <a:ln w="19050"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ctr" rotWithShape="0">
                  <a:srgbClr val="FFFF66">
                    <a:alpha val="40000"/>
                  </a:srgbClr>
                </a:outerShdw>
              </a:effectLst>
              <a:latin typeface="ArtScript" panose="020B0500000000000000" pitchFamily="34" charset="0"/>
              <a:cs typeface="Andalus" panose="02020603050405020304" pitchFamily="18" charset="-78"/>
            </a:endParaRPr>
          </a:p>
        </p:txBody>
      </p:sp>
      <p:sp>
        <p:nvSpPr>
          <p:cNvPr id="13" name="Объект 2"/>
          <p:cNvSpPr>
            <a:spLocks noGrp="1"/>
          </p:cNvSpPr>
          <p:nvPr>
            <p:ph idx="1"/>
          </p:nvPr>
        </p:nvSpPr>
        <p:spPr>
          <a:xfrm>
            <a:off x="477444" y="1340768"/>
            <a:ext cx="8229600" cy="4525963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sz="5400" dirty="0">
                <a:latin typeface="ArtScript" panose="020B0500000000000000" pitchFamily="34" charset="0"/>
              </a:rPr>
              <a:t>Педагогические </a:t>
            </a:r>
            <a:r>
              <a:rPr lang="ru-RU" sz="5400" dirty="0" smtClean="0">
                <a:latin typeface="ArtScript" panose="020B0500000000000000" pitchFamily="34" charset="0"/>
              </a:rPr>
              <a:t>беседы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5400" dirty="0" smtClean="0">
                <a:latin typeface="ArtScript" panose="020B0500000000000000" pitchFamily="34" charset="0"/>
              </a:rPr>
              <a:t>Дни открытых дверей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5400" dirty="0">
                <a:latin typeface="ArtScript" panose="020B0500000000000000" pitchFamily="34" charset="0"/>
              </a:rPr>
              <a:t>Родительские </a:t>
            </a:r>
            <a:r>
              <a:rPr lang="ru-RU" sz="5400" dirty="0" smtClean="0">
                <a:latin typeface="ArtScript" panose="020B0500000000000000" pitchFamily="34" charset="0"/>
              </a:rPr>
              <a:t>встречи</a:t>
            </a:r>
            <a:endParaRPr lang="ru-RU" sz="5400" dirty="0">
              <a:latin typeface="ArtScript" panose="020B0500000000000000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5400" dirty="0" smtClean="0">
                <a:latin typeface="ArtScript" panose="020B0500000000000000" pitchFamily="34" charset="0"/>
              </a:rPr>
              <a:t>Тематические </a:t>
            </a:r>
            <a:r>
              <a:rPr lang="ru-RU" sz="5400" dirty="0">
                <a:latin typeface="ArtScript" panose="020B0500000000000000" pitchFamily="34" charset="0"/>
              </a:rPr>
              <a:t>консультации</a:t>
            </a:r>
            <a:endParaRPr lang="ru-RU" sz="5400" dirty="0" smtClean="0">
              <a:latin typeface="ArtScript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54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3692" y="44624"/>
            <a:ext cx="9117104" cy="97210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200" b="1" spc="-100" dirty="0" smtClean="0">
                <a:ln w="28575">
                  <a:noFill/>
                </a:ln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Взаимодействие с родителями</a:t>
            </a:r>
            <a:endParaRPr lang="ru-RU" sz="5200" b="1" spc="-100" dirty="0">
              <a:ln w="28575">
                <a:noFill/>
              </a:ln>
              <a:effectLst>
                <a:outerShdw blurRad="38100" dist="38100" dir="2700000" algn="ctr" rotWithShape="0">
                  <a:srgbClr val="FFFF66">
                    <a:alpha val="40000"/>
                  </a:srgbClr>
                </a:outerShdw>
              </a:effectLst>
              <a:latin typeface="ArtScript" panose="020B0500000000000000" pitchFamily="34" charset="0"/>
              <a:cs typeface="Andalus" panose="02020603050405020304" pitchFamily="18" charset="-7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817" y="982913"/>
            <a:ext cx="3664307" cy="27482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70" y="982914"/>
            <a:ext cx="3664306" cy="27482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817" y="3937274"/>
            <a:ext cx="3664307" cy="27482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70" y="3937274"/>
            <a:ext cx="3664306" cy="274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75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9" r="4556"/>
          <a:stretch/>
        </p:blipFill>
        <p:spPr>
          <a:xfrm>
            <a:off x="200574" y="1043394"/>
            <a:ext cx="4238904" cy="2688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3"/>
          <a:stretch/>
        </p:blipFill>
        <p:spPr>
          <a:xfrm>
            <a:off x="4606308" y="3845392"/>
            <a:ext cx="4187957" cy="27363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51"/>
          <a:stretch/>
        </p:blipFill>
        <p:spPr>
          <a:xfrm>
            <a:off x="4610897" y="1000183"/>
            <a:ext cx="3807277" cy="27313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31"/>
          <a:stretch/>
        </p:blipFill>
        <p:spPr>
          <a:xfrm>
            <a:off x="200573" y="3845392"/>
            <a:ext cx="4238904" cy="2736304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3692" y="44624"/>
            <a:ext cx="9117104" cy="97210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200" b="1" spc="-100" dirty="0" smtClean="0">
                <a:ln w="28575">
                  <a:noFill/>
                </a:ln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Взаимодействие с родителями</a:t>
            </a:r>
            <a:endParaRPr lang="ru-RU" sz="5200" b="1" spc="-100" dirty="0">
              <a:ln w="28575">
                <a:noFill/>
              </a:ln>
              <a:effectLst>
                <a:outerShdw blurRad="38100" dist="38100" dir="2700000" algn="ctr" rotWithShape="0">
                  <a:srgbClr val="FFFF66">
                    <a:alpha val="40000"/>
                  </a:srgbClr>
                </a:outerShdw>
              </a:effectLst>
              <a:latin typeface="ArtScript" panose="020B0500000000000000" pitchFamily="34" charset="0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10624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50000">
              <a:schemeClr val="bg1">
                <a:lumMod val="85000"/>
              </a:schemeClr>
            </a:gs>
            <a:gs pos="99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128" y="0"/>
            <a:ext cx="9117104" cy="116074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200" b="1" spc="-100" dirty="0" smtClean="0">
                <a:ln w="1905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Взаимодействие  с родителями</a:t>
            </a:r>
            <a:endParaRPr lang="ru-RU" sz="5200" b="1" spc="-100" dirty="0">
              <a:ln w="19050"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ctr" rotWithShape="0">
                  <a:srgbClr val="FFFF66">
                    <a:alpha val="40000"/>
                  </a:srgbClr>
                </a:outerShdw>
              </a:effectLst>
              <a:latin typeface="ArtScript" panose="020B0500000000000000" pitchFamily="34" charset="0"/>
              <a:cs typeface="Andalus" panose="02020603050405020304" pitchFamily="18" charset="-78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0128" y="1087651"/>
            <a:ext cx="9117104" cy="5365685"/>
            <a:chOff x="179512" y="1087651"/>
            <a:chExt cx="8844850" cy="501212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3627635"/>
              <a:ext cx="3539219" cy="247213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1123557"/>
              <a:ext cx="3529581" cy="2455812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9966" y="3628078"/>
              <a:ext cx="1734396" cy="2471253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0014" y="3628078"/>
              <a:ext cx="1751336" cy="247125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5579" y="1115836"/>
              <a:ext cx="1741347" cy="247125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345" y="1134432"/>
              <a:ext cx="1782669" cy="2471253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5053" y="1087651"/>
              <a:ext cx="1739309" cy="2471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738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50000">
              <a:schemeClr val="bg1">
                <a:lumMod val="85000"/>
              </a:schemeClr>
            </a:gs>
            <a:gs pos="99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5360" y="1111079"/>
            <a:ext cx="8856984" cy="5454606"/>
          </a:xfrm>
        </p:spPr>
        <p:txBody>
          <a:bodyPr>
            <a:no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ru-RU" spc="-100" dirty="0">
                <a:latin typeface="ArtScript" panose="020B0500000000000000" pitchFamily="34" charset="0"/>
              </a:rPr>
              <a:t>У</a:t>
            </a:r>
            <a:r>
              <a:rPr lang="ru-RU" spc="-100" dirty="0" smtClean="0">
                <a:latin typeface="ArtScript" panose="020B0500000000000000" pitchFamily="34" charset="0"/>
              </a:rPr>
              <a:t>частие </a:t>
            </a:r>
            <a:r>
              <a:rPr lang="ru-RU" spc="-100" dirty="0">
                <a:latin typeface="ArtScript" panose="020B0500000000000000" pitchFamily="34" charset="0"/>
              </a:rPr>
              <a:t>в работе </a:t>
            </a:r>
            <a:r>
              <a:rPr lang="ru-RU" spc="-100" dirty="0" err="1" smtClean="0">
                <a:latin typeface="ArtScript" panose="020B0500000000000000" pitchFamily="34" charset="0"/>
              </a:rPr>
              <a:t>ПМПк</a:t>
            </a:r>
            <a:r>
              <a:rPr lang="ru-RU" spc="-100" dirty="0" smtClean="0">
                <a:latin typeface="ArtScript" panose="020B0500000000000000" pitchFamily="34" charset="0"/>
              </a:rPr>
              <a:t>;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ru-RU" spc="-100" dirty="0" smtClean="0">
                <a:latin typeface="ArtScript" panose="020B0500000000000000" pitchFamily="34" charset="0"/>
              </a:rPr>
              <a:t>семинарах</a:t>
            </a:r>
            <a:r>
              <a:rPr lang="ru-RU" spc="-100" dirty="0">
                <a:latin typeface="ArtScript" panose="020B0500000000000000" pitchFamily="34" charset="0"/>
              </a:rPr>
              <a:t>:  «Использование ИКТ в образовательном процессе  в условиях введения ФГОС ДОУ</a:t>
            </a:r>
            <a:r>
              <a:rPr lang="ru-RU" spc="-100" dirty="0" smtClean="0">
                <a:latin typeface="ArtScript" panose="020B0500000000000000" pitchFamily="34" charset="0"/>
              </a:rPr>
              <a:t>», «</a:t>
            </a:r>
            <a:r>
              <a:rPr lang="ru-RU" spc="-100" dirty="0">
                <a:latin typeface="ArtScript" panose="020B0500000000000000" pitchFamily="34" charset="0"/>
              </a:rPr>
              <a:t>Интеграция образовательной области «Речевое развитие» с другими образовательными областями</a:t>
            </a:r>
            <a:r>
              <a:rPr lang="ru-RU" spc="-100" dirty="0" smtClean="0">
                <a:latin typeface="ArtScript" panose="020B0500000000000000" pitchFamily="34" charset="0"/>
              </a:rPr>
              <a:t>», «</a:t>
            </a:r>
            <a:r>
              <a:rPr lang="ru-RU" spc="-100" dirty="0">
                <a:latin typeface="ArtScript" panose="020B0500000000000000" pitchFamily="34" charset="0"/>
              </a:rPr>
              <a:t>Использование метода наглядного моделирования в развитии связной речи детей дошкольного возраста с задержкой психического развития</a:t>
            </a:r>
            <a:r>
              <a:rPr lang="ru-RU" spc="-100" dirty="0" smtClean="0">
                <a:latin typeface="ArtScript" panose="020B0500000000000000" pitchFamily="34" charset="0"/>
              </a:rPr>
              <a:t>», </a:t>
            </a:r>
            <a:r>
              <a:rPr lang="ru-RU" spc="-100" dirty="0">
                <a:latin typeface="ArtScript" panose="020B0500000000000000" pitchFamily="34" charset="0"/>
              </a:rPr>
              <a:t>«Опыт МБДОУ «Детский сад «Сказка» по реализации образовательной области «социально-коммуникативное развитие» через нетрадиционные формы организации взаимодействия участников образовательных отношений», «Реализация проекта по финансовой грамотности в условиях сетевого взаимодействия детского сада и школы (на примере опыта МБДОУ «Детский сад «Сказка» города Белокуриха и МБОУ «</a:t>
            </a:r>
            <a:r>
              <a:rPr lang="ru-RU" spc="-100" dirty="0" err="1">
                <a:latin typeface="ArtScript" panose="020B0500000000000000" pitchFamily="34" charset="0"/>
              </a:rPr>
              <a:t>Белокурихинская</a:t>
            </a:r>
            <a:r>
              <a:rPr lang="ru-RU" spc="-100" dirty="0">
                <a:latin typeface="ArtScript" panose="020B0500000000000000" pitchFamily="34" charset="0"/>
              </a:rPr>
              <a:t> СОШ №1</a:t>
            </a:r>
            <a:r>
              <a:rPr lang="ru-RU" spc="-100" dirty="0" smtClean="0">
                <a:latin typeface="ArtScript" panose="020B0500000000000000" pitchFamily="34" charset="0"/>
              </a:rPr>
              <a:t>»;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ru-RU" spc="-100" dirty="0" smtClean="0">
                <a:latin typeface="ArtScript" panose="020B0500000000000000" pitchFamily="34" charset="0"/>
              </a:rPr>
              <a:t>разработка </a:t>
            </a:r>
            <a:r>
              <a:rPr lang="ru-RU" spc="-100" dirty="0">
                <a:latin typeface="ArtScript" panose="020B0500000000000000" pitchFamily="34" charset="0"/>
              </a:rPr>
              <a:t>методических материалов и дидактических </a:t>
            </a:r>
            <a:r>
              <a:rPr lang="ru-RU" spc="-100" dirty="0" smtClean="0">
                <a:latin typeface="ArtScript" panose="020B0500000000000000" pitchFamily="34" charset="0"/>
              </a:rPr>
              <a:t>пособий и </a:t>
            </a:r>
            <a:r>
              <a:rPr lang="ru-RU" spc="-100" dirty="0">
                <a:latin typeface="ArtScript" panose="020B0500000000000000" pitchFamily="34" charset="0"/>
              </a:rPr>
              <a:t>др.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3692" y="134634"/>
            <a:ext cx="9117104" cy="97210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200" b="1" spc="-100" dirty="0" smtClean="0">
                <a:ln w="28575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Организационно-методическая работа</a:t>
            </a:r>
            <a:endParaRPr lang="ru-RU" sz="5200" b="1" spc="-100" dirty="0">
              <a:ln w="28575"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ctr" rotWithShape="0">
                  <a:srgbClr val="FFFF66">
                    <a:alpha val="40000"/>
                  </a:srgbClr>
                </a:outerShdw>
              </a:effectLst>
              <a:latin typeface="ArtScript" panose="020B0500000000000000" pitchFamily="34" charset="0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2738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Шефер\Переподготовка\Дефектолог 2019\Документы 2019\Диплом 20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"/>
          <a:stretch/>
        </p:blipFill>
        <p:spPr bwMode="auto">
          <a:xfrm rot="5400000">
            <a:off x="1728000" y="-657296"/>
            <a:ext cx="5724000" cy="85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0128" y="54006"/>
            <a:ext cx="9117104" cy="56668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200" b="1" dirty="0" smtClean="0">
                <a:ln w="0"/>
                <a:effectLst>
                  <a:outerShdw blurRad="38100" dist="38100" dir="2700000" algn="tl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Образование</a:t>
            </a:r>
            <a:endParaRPr lang="ru-RU" sz="5200" b="1" dirty="0">
              <a:ln w="0"/>
              <a:effectLst>
                <a:outerShdw blurRad="38100" dist="38100" dir="2700000" algn="tl" rotWithShape="0">
                  <a:srgbClr val="FFFF66">
                    <a:alpha val="40000"/>
                  </a:srgbClr>
                </a:outerShdw>
              </a:effectLst>
              <a:latin typeface="ArtScript" panose="020B0500000000000000" pitchFamily="34" charset="0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4934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75754"/>
            <a:ext cx="4047509" cy="22767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942" y="1275754"/>
            <a:ext cx="4047510" cy="22767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48" y="3861048"/>
            <a:ext cx="3805173" cy="2853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9" b="31179"/>
          <a:stretch/>
        </p:blipFill>
        <p:spPr>
          <a:xfrm>
            <a:off x="4639290" y="3861048"/>
            <a:ext cx="4047510" cy="285388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3692" y="134634"/>
            <a:ext cx="9117104" cy="97210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200" b="1" spc="-100" dirty="0" smtClean="0">
                <a:ln w="28575">
                  <a:noFill/>
                </a:ln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Организационно-методическая работа</a:t>
            </a:r>
            <a:endParaRPr lang="ru-RU" sz="5200" b="1" spc="-100" dirty="0">
              <a:ln w="28575">
                <a:noFill/>
              </a:ln>
              <a:effectLst>
                <a:outerShdw blurRad="38100" dist="38100" dir="2700000" algn="ctr" rotWithShape="0">
                  <a:srgbClr val="FFFF66">
                    <a:alpha val="40000"/>
                  </a:srgbClr>
                </a:outerShdw>
              </a:effectLst>
              <a:latin typeface="ArtScript" panose="020B0500000000000000" pitchFamily="34" charset="0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83359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3692" y="134634"/>
            <a:ext cx="9117104" cy="97210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200" b="1" spc="-100" dirty="0" smtClean="0">
                <a:ln w="28575">
                  <a:noFill/>
                </a:ln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Организационно-методическая работа</a:t>
            </a:r>
            <a:endParaRPr lang="ru-RU" sz="5200" b="1" spc="-100" dirty="0">
              <a:ln w="28575">
                <a:noFill/>
              </a:ln>
              <a:effectLst>
                <a:outerShdw blurRad="38100" dist="38100" dir="2700000" algn="ctr" rotWithShape="0">
                  <a:srgbClr val="FFFF66">
                    <a:alpha val="40000"/>
                  </a:srgbClr>
                </a:outerShdw>
              </a:effectLst>
              <a:latin typeface="ArtScript" panose="020B0500000000000000" pitchFamily="34" charset="0"/>
              <a:cs typeface="Andalus" panose="02020603050405020304" pitchFamily="18" charset="-78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9" r="13655" b="5570"/>
          <a:stretch/>
        </p:blipFill>
        <p:spPr>
          <a:xfrm>
            <a:off x="606075" y="1106742"/>
            <a:ext cx="3822221" cy="2687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0" b="5246"/>
          <a:stretch/>
        </p:blipFill>
        <p:spPr>
          <a:xfrm>
            <a:off x="606074" y="3967682"/>
            <a:ext cx="3822221" cy="26694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4" b="15563"/>
          <a:stretch/>
        </p:blipFill>
        <p:spPr>
          <a:xfrm>
            <a:off x="4700951" y="3967682"/>
            <a:ext cx="4176704" cy="26694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6"/>
          <a:stretch/>
        </p:blipFill>
        <p:spPr>
          <a:xfrm>
            <a:off x="4693361" y="1106742"/>
            <a:ext cx="3505100" cy="26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35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3692" y="134634"/>
            <a:ext cx="9117104" cy="97210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200" b="1" spc="-100" dirty="0" smtClean="0">
                <a:ln w="28575">
                  <a:noFill/>
                </a:ln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Организационно-методическая работа</a:t>
            </a:r>
            <a:endParaRPr lang="ru-RU" sz="5200" b="1" spc="-100" dirty="0">
              <a:ln w="28575">
                <a:noFill/>
              </a:ln>
              <a:effectLst>
                <a:outerShdw blurRad="38100" dist="38100" dir="2700000" algn="ctr" rotWithShape="0">
                  <a:srgbClr val="FFFF66">
                    <a:alpha val="40000"/>
                  </a:srgbClr>
                </a:outerShdw>
              </a:effectLst>
              <a:latin typeface="ArtScript" panose="020B0500000000000000" pitchFamily="34" charset="0"/>
              <a:cs typeface="Andalus" panose="02020603050405020304" pitchFamily="18" charset="-78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75" y="1106742"/>
            <a:ext cx="4015433" cy="268411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33056"/>
            <a:ext cx="4021188" cy="26879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886" y="3933056"/>
            <a:ext cx="4021188" cy="268796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14" y="1106742"/>
            <a:ext cx="4015434" cy="268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582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50000">
              <a:schemeClr val="bg1">
                <a:lumMod val="85000"/>
              </a:schemeClr>
            </a:gs>
            <a:gs pos="99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53" y="1340768"/>
            <a:ext cx="9139547" cy="5227984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  <a:buFont typeface="Wingdings" panose="05000000000000000000" pitchFamily="2" charset="2"/>
              <a:buChar char="ü"/>
            </a:pPr>
            <a:r>
              <a:rPr lang="ru-RU" sz="3300" b="1" dirty="0">
                <a:latin typeface="ArtScript" panose="020B0500000000000000" pitchFamily="34" charset="0"/>
              </a:rPr>
              <a:t>Член рабочей группы по разработке ООП </a:t>
            </a:r>
            <a:r>
              <a:rPr lang="ru-RU" sz="3300" b="1" dirty="0" smtClean="0">
                <a:latin typeface="ArtScript" panose="020B0500000000000000" pitchFamily="34" charset="0"/>
              </a:rPr>
              <a:t>ДОУ </a:t>
            </a:r>
            <a:r>
              <a:rPr lang="ru-RU" sz="3300" b="1" dirty="0">
                <a:latin typeface="ArtScript" panose="020B0500000000000000" pitchFamily="34" charset="0"/>
              </a:rPr>
              <a:t>МБДОУ </a:t>
            </a:r>
            <a:r>
              <a:rPr lang="ru-RU" sz="3300" b="1" dirty="0" smtClean="0">
                <a:latin typeface="ArtScript" panose="020B0500000000000000" pitchFamily="34" charset="0"/>
              </a:rPr>
              <a:t>«Детский сад «Сказка».</a:t>
            </a:r>
            <a:endParaRPr lang="ru-RU" sz="3300" b="1" dirty="0" smtClean="0">
              <a:solidFill>
                <a:srgbClr val="FF0000"/>
              </a:solidFill>
              <a:latin typeface="ArtScript" panose="020B0500000000000000" pitchFamily="34" charset="0"/>
            </a:endParaRPr>
          </a:p>
          <a:p>
            <a:pPr>
              <a:lnSpc>
                <a:spcPct val="70000"/>
              </a:lnSpc>
              <a:buFont typeface="Wingdings" panose="05000000000000000000" pitchFamily="2" charset="2"/>
              <a:buChar char="ü"/>
            </a:pPr>
            <a:r>
              <a:rPr lang="ru-RU" sz="3300" b="1" dirty="0">
                <a:latin typeface="ArtScript" panose="020B0500000000000000" pitchFamily="34" charset="0"/>
              </a:rPr>
              <a:t>Член рабочей группы по </a:t>
            </a:r>
            <a:r>
              <a:rPr lang="ru-RU" sz="3300" b="1" dirty="0" smtClean="0">
                <a:latin typeface="ArtScript" panose="020B0500000000000000" pitchFamily="34" charset="0"/>
              </a:rPr>
              <a:t>разработке </a:t>
            </a:r>
            <a:r>
              <a:rPr lang="ru-RU" sz="3300" b="1" dirty="0">
                <a:latin typeface="ArtScript" panose="020B0500000000000000" pitchFamily="34" charset="0"/>
              </a:rPr>
              <a:t>адаптированной образовательной программы дошкольного образования для детей с </a:t>
            </a:r>
            <a:r>
              <a:rPr lang="ru-RU" sz="3300" b="1" dirty="0" smtClean="0">
                <a:latin typeface="ArtScript" panose="020B0500000000000000" pitchFamily="34" charset="0"/>
              </a:rPr>
              <a:t>задержкой психического развития.</a:t>
            </a:r>
          </a:p>
          <a:p>
            <a:pPr>
              <a:lnSpc>
                <a:spcPct val="70000"/>
              </a:lnSpc>
              <a:buFont typeface="Wingdings" panose="05000000000000000000" pitchFamily="2" charset="2"/>
              <a:buChar char="ü"/>
            </a:pPr>
            <a:r>
              <a:rPr lang="ru-RU" sz="3300" b="1" dirty="0">
                <a:latin typeface="ArtScript" panose="020B0500000000000000" pitchFamily="34" charset="0"/>
              </a:rPr>
              <a:t>Член рабочей группы по разработке адаптированной образовательной программы дошкольного образования для детей с </a:t>
            </a:r>
            <a:r>
              <a:rPr lang="ru-RU" sz="3300" b="1" dirty="0" smtClean="0">
                <a:latin typeface="ArtScript" panose="020B0500000000000000" pitchFamily="34" charset="0"/>
              </a:rPr>
              <a:t>нарушениями слуха.</a:t>
            </a:r>
          </a:p>
          <a:p>
            <a:pPr>
              <a:lnSpc>
                <a:spcPct val="70000"/>
              </a:lnSpc>
              <a:buFont typeface="Wingdings" panose="05000000000000000000" pitchFamily="2" charset="2"/>
              <a:buChar char="ü"/>
            </a:pPr>
            <a:r>
              <a:rPr lang="ru-RU" sz="3300" b="1" dirty="0" smtClean="0">
                <a:latin typeface="ArtScript" panose="020B0500000000000000" pitchFamily="34" charset="0"/>
              </a:rPr>
              <a:t>Разработчик </a:t>
            </a:r>
            <a:r>
              <a:rPr lang="ru-RU" sz="3300" b="1" dirty="0">
                <a:latin typeface="ArtScript" panose="020B0500000000000000" pitchFamily="34" charset="0"/>
              </a:rPr>
              <a:t>рабочей программы учителя-логопеда </a:t>
            </a:r>
            <a:r>
              <a:rPr lang="ru-RU" sz="3300" b="1" dirty="0" smtClean="0">
                <a:latin typeface="ArtScript" panose="020B0500000000000000" pitchFamily="34" charset="0"/>
              </a:rPr>
              <a:t>для детей 5-7 лет с нарушениями речи.</a:t>
            </a:r>
          </a:p>
          <a:p>
            <a:pPr>
              <a:lnSpc>
                <a:spcPct val="70000"/>
              </a:lnSpc>
              <a:buFont typeface="Wingdings" panose="05000000000000000000" pitchFamily="2" charset="2"/>
              <a:buChar char="ü"/>
            </a:pPr>
            <a:r>
              <a:rPr lang="ru-RU" sz="3300" b="1" dirty="0" smtClean="0">
                <a:latin typeface="ArtScript" panose="020B0500000000000000" pitchFamily="34" charset="0"/>
              </a:rPr>
              <a:t>Соавтор методической </a:t>
            </a:r>
            <a:r>
              <a:rPr lang="ru-RU" sz="3300" b="1" dirty="0">
                <a:latin typeface="ArtScript" panose="020B0500000000000000" pitchFamily="34" charset="0"/>
              </a:rPr>
              <a:t>разработки «Модель психолого-педагогического сопровождения образовательной деятельности в ДОУ в условиях инклюзии (на примере опыта МБДОУ «Детский сад «Сказка» г. Белокуриха)»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563" y="116632"/>
            <a:ext cx="9117104" cy="136815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50000"/>
              </a:lnSpc>
            </a:pPr>
            <a:r>
              <a:rPr lang="ru-RU" sz="5200" b="1" spc="-100" dirty="0">
                <a:ln w="1905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Разработка программно-методического сопровождения </a:t>
            </a:r>
            <a:r>
              <a:rPr lang="ru-RU" sz="5200" b="1" spc="-100" dirty="0" smtClean="0">
                <a:ln w="19050"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образовательной деятельности</a:t>
            </a:r>
            <a:endParaRPr lang="ru-RU" sz="5200" b="1" spc="-100" dirty="0">
              <a:ln w="19050"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ctr" rotWithShape="0">
                  <a:srgbClr val="FFFF66">
                    <a:alpha val="40000"/>
                  </a:srgbClr>
                </a:outerShdw>
              </a:effectLst>
              <a:latin typeface="ArtScript" panose="020B0500000000000000" pitchFamily="34" charset="0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5909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" r="14815" b="5239"/>
          <a:stretch/>
        </p:blipFill>
        <p:spPr>
          <a:xfrm>
            <a:off x="1332842" y="1540396"/>
            <a:ext cx="6479518" cy="5200972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563" y="116632"/>
            <a:ext cx="9117104" cy="136815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50000"/>
              </a:lnSpc>
            </a:pPr>
            <a:r>
              <a:rPr lang="ru-RU" sz="5200" b="1" spc="-100" dirty="0">
                <a:ln w="19050">
                  <a:noFill/>
                </a:ln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Разработка программно-методического сопровождения </a:t>
            </a:r>
            <a:r>
              <a:rPr lang="ru-RU" sz="5200" b="1" spc="-100" dirty="0" smtClean="0">
                <a:ln w="19050">
                  <a:noFill/>
                </a:ln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образовательной деятельности</a:t>
            </a:r>
            <a:endParaRPr lang="ru-RU" sz="5200" b="1" spc="-100" dirty="0">
              <a:ln w="19050">
                <a:noFill/>
              </a:ln>
              <a:effectLst>
                <a:outerShdw blurRad="38100" dist="38100" dir="2700000" algn="ctr" rotWithShape="0">
                  <a:srgbClr val="FFFF66">
                    <a:alpha val="40000"/>
                  </a:srgbClr>
                </a:outerShdw>
              </a:effectLst>
              <a:latin typeface="ArtScript" panose="020B0500000000000000" pitchFamily="34" charset="0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24634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50000">
              <a:schemeClr val="bg1">
                <a:lumMod val="85000"/>
              </a:schemeClr>
            </a:gs>
            <a:gs pos="99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08720"/>
            <a:ext cx="9117104" cy="5832648"/>
          </a:xfrm>
        </p:spPr>
        <p:txBody>
          <a:bodyPr>
            <a:noAutofit/>
          </a:bodyPr>
          <a:lstStyle/>
          <a:p>
            <a:pPr marL="0" indent="0">
              <a:lnSpc>
                <a:spcPct val="60000"/>
              </a:lnSpc>
              <a:buNone/>
            </a:pPr>
            <a:r>
              <a:rPr lang="ru-RU" sz="3600" b="1" dirty="0">
                <a:latin typeface="ArtScript" panose="020B0500000000000000" pitchFamily="34" charset="0"/>
              </a:rPr>
              <a:t>1.	</a:t>
            </a:r>
            <a:r>
              <a:rPr lang="ru-RU" sz="3600" b="1" dirty="0" err="1">
                <a:latin typeface="ArtScript" panose="020B0500000000000000" pitchFamily="34" charset="0"/>
              </a:rPr>
              <a:t>Агранович</a:t>
            </a:r>
            <a:r>
              <a:rPr lang="ru-RU" sz="3600" b="1" dirty="0">
                <a:latin typeface="ArtScript" panose="020B0500000000000000" pitchFamily="34" charset="0"/>
              </a:rPr>
              <a:t> З. Е. Логопедическая работа по преодолению нарушений слоговой структуры слов у </a:t>
            </a:r>
            <a:r>
              <a:rPr lang="ru-RU" sz="3600" b="1" dirty="0" err="1">
                <a:latin typeface="ArtScript" panose="020B0500000000000000" pitchFamily="34" charset="0"/>
              </a:rPr>
              <a:t>детей.-С.П.:Детство-Пресс</a:t>
            </a:r>
            <a:r>
              <a:rPr lang="ru-RU" sz="3600" b="1" dirty="0" smtClean="0">
                <a:latin typeface="ArtScript" panose="020B0500000000000000" pitchFamily="34" charset="0"/>
              </a:rPr>
              <a:t>, 2005.</a:t>
            </a:r>
            <a:endParaRPr lang="ru-RU" sz="3600" b="1" dirty="0">
              <a:latin typeface="ArtScript" panose="020B0500000000000000" pitchFamily="34" charset="0"/>
            </a:endParaRPr>
          </a:p>
          <a:p>
            <a:pPr marL="0" indent="0">
              <a:lnSpc>
                <a:spcPct val="60000"/>
              </a:lnSpc>
              <a:buNone/>
            </a:pPr>
            <a:r>
              <a:rPr lang="ru-RU" sz="3600" b="1" dirty="0">
                <a:latin typeface="ArtScript" panose="020B0500000000000000" pitchFamily="34" charset="0"/>
              </a:rPr>
              <a:t>2.	</a:t>
            </a:r>
            <a:r>
              <a:rPr lang="ru-RU" sz="3600" b="1" dirty="0" err="1">
                <a:latin typeface="ArtScript" panose="020B0500000000000000" pitchFamily="34" charset="0"/>
              </a:rPr>
              <a:t>Блыскина</a:t>
            </a:r>
            <a:r>
              <a:rPr lang="ru-RU" sz="3600" b="1" dirty="0">
                <a:latin typeface="ArtScript" panose="020B0500000000000000" pitchFamily="34" charset="0"/>
              </a:rPr>
              <a:t> И.В. Массаж в коррекции артикуляторных расстройств. – </a:t>
            </a:r>
            <a:r>
              <a:rPr lang="ru-RU" sz="3600" b="1" dirty="0" err="1">
                <a:latin typeface="ArtScript" panose="020B0500000000000000" pitchFamily="34" charset="0"/>
              </a:rPr>
              <a:t>СПб.:САТИС</a:t>
            </a:r>
            <a:r>
              <a:rPr lang="ru-RU" sz="3600" b="1" dirty="0" smtClean="0">
                <a:latin typeface="ArtScript" panose="020B0500000000000000" pitchFamily="34" charset="0"/>
              </a:rPr>
              <a:t>, 1995</a:t>
            </a:r>
            <a:r>
              <a:rPr lang="ru-RU" sz="3600" b="1" dirty="0">
                <a:latin typeface="ArtScript" panose="020B0500000000000000" pitchFamily="34" charset="0"/>
              </a:rPr>
              <a:t>.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sz="3600" b="1" dirty="0">
                <a:latin typeface="ArtScript" panose="020B0500000000000000" pitchFamily="34" charset="0"/>
              </a:rPr>
              <a:t>3.	Инструктивное письмо Министерства образования РФ от 14.12.2000 N 2 «Об организации работы логопедического пункта общеобразовательного учреждения»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sz="3600" b="1" dirty="0">
                <a:latin typeface="ArtScript" panose="020B0500000000000000" pitchFamily="34" charset="0"/>
              </a:rPr>
              <a:t>4.	Коноваленко В.В. «Коррекционная работа воспитателя в подготовительной логопедической группе». М.,1998г.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sz="3600" b="1" dirty="0">
                <a:latin typeface="ArtScript" panose="020B0500000000000000" pitchFamily="34" charset="0"/>
              </a:rPr>
              <a:t>5.	Коноваленко В.В., Коноваленко С.В. «Фронтальные логопедические занятия в подготовительной группе с ФФНР (I, II, III периоды)». М., 1999г</a:t>
            </a:r>
            <a:r>
              <a:rPr lang="ru-RU" sz="3600" b="1" dirty="0" smtClean="0">
                <a:latin typeface="ArtScript" panose="020B0500000000000000" pitchFamily="34" charset="0"/>
              </a:rPr>
              <a:t>.</a:t>
            </a:r>
            <a:endParaRPr lang="ru-RU" sz="3600" b="1" dirty="0">
              <a:latin typeface="ArtScript" panose="020B0500000000000000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16632"/>
            <a:ext cx="9117104" cy="57606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200" b="1" i="0" u="none" strike="noStrike" kern="1200" cap="none" spc="-70" normalizeH="0" baseline="0" noProof="0" dirty="0" smtClean="0">
                <a:ln w="19050"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uLnTx/>
                <a:uFillTx/>
                <a:latin typeface="ArtScript" panose="020B0500000000000000" pitchFamily="34" charset="0"/>
                <a:ea typeface="+mj-ea"/>
                <a:cs typeface="Andalus" panose="02020603050405020304" pitchFamily="18" charset="-78"/>
              </a:rPr>
              <a:t>Программное и методическое обеспечение</a:t>
            </a:r>
            <a:endParaRPr kumimoji="0" lang="ru-RU" sz="5200" b="1" i="0" u="none" strike="noStrike" kern="1200" cap="none" spc="-70" normalizeH="0" baseline="0" noProof="0" dirty="0">
              <a:ln w="19050">
                <a:noFill/>
              </a:ln>
              <a:solidFill>
                <a:srgbClr val="F79646">
                  <a:lumMod val="50000"/>
                </a:srgbClr>
              </a:solidFill>
              <a:effectLst>
                <a:outerShdw blurRad="38100" dist="38100" dir="2700000" algn="ctr" rotWithShape="0">
                  <a:srgbClr val="FFFF66">
                    <a:alpha val="40000"/>
                  </a:srgbClr>
                </a:outerShdw>
              </a:effectLst>
              <a:uLnTx/>
              <a:uFillTx/>
              <a:latin typeface="ArtScript" panose="020B0500000000000000" pitchFamily="34" charset="0"/>
              <a:ea typeface="+mj-ea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546878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50000">
              <a:schemeClr val="bg1">
                <a:lumMod val="85000"/>
              </a:schemeClr>
            </a:gs>
            <a:gs pos="99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>
            <a:noAutofit/>
          </a:bodyPr>
          <a:lstStyle/>
          <a:p>
            <a:pPr marL="0" indent="0">
              <a:lnSpc>
                <a:spcPct val="60000"/>
              </a:lnSpc>
              <a:buNone/>
            </a:pPr>
            <a:r>
              <a:rPr lang="ru-RU" sz="3600" b="1" dirty="0" smtClean="0">
                <a:latin typeface="ArtScript" panose="020B0500000000000000" pitchFamily="34" charset="0"/>
              </a:rPr>
              <a:t>6</a:t>
            </a:r>
            <a:r>
              <a:rPr lang="ru-RU" sz="3600" b="1" dirty="0">
                <a:latin typeface="ArtScript" panose="020B0500000000000000" pitchFamily="34" charset="0"/>
              </a:rPr>
              <a:t>.	</a:t>
            </a:r>
            <a:r>
              <a:rPr lang="ru-RU" sz="3600" b="1" dirty="0" err="1">
                <a:latin typeface="ArtScript" panose="020B0500000000000000" pitchFamily="34" charset="0"/>
              </a:rPr>
              <a:t>Крупенчук</a:t>
            </a:r>
            <a:r>
              <a:rPr lang="ru-RU" sz="3600" b="1" dirty="0">
                <a:latin typeface="ArtScript" panose="020B0500000000000000" pitchFamily="34" charset="0"/>
              </a:rPr>
              <a:t> О. И. Пальчиковые игры для детей.С.П.:Литера,2005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sz="3600" b="1" dirty="0">
                <a:latin typeface="ArtScript" panose="020B0500000000000000" pitchFamily="34" charset="0"/>
              </a:rPr>
              <a:t>7.	Методические рекомендации Г. А. Каше «Подготовка к школе детей с недостатками </a:t>
            </a:r>
            <a:r>
              <a:rPr lang="ru-RU" sz="3600" b="1" dirty="0" err="1">
                <a:latin typeface="ArtScript" panose="020B0500000000000000" pitchFamily="34" charset="0"/>
              </a:rPr>
              <a:t>ре¬чи</a:t>
            </a:r>
            <a:r>
              <a:rPr lang="ru-RU" sz="3600" b="1" dirty="0">
                <a:latin typeface="ArtScript" panose="020B0500000000000000" pitchFamily="34" charset="0"/>
              </a:rPr>
              <a:t>» </a:t>
            </a:r>
            <a:r>
              <a:rPr lang="ru-RU" sz="3600" b="1" dirty="0" smtClean="0">
                <a:latin typeface="ArtScript" panose="020B0500000000000000" pitchFamily="34" charset="0"/>
              </a:rPr>
              <a:t> - </a:t>
            </a:r>
            <a:r>
              <a:rPr lang="ru-RU" sz="3600" b="1" dirty="0">
                <a:latin typeface="ArtScript" panose="020B0500000000000000" pitchFamily="34" charset="0"/>
              </a:rPr>
              <a:t>М.: Просвещение, 1985;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sz="3600" b="1" dirty="0">
                <a:latin typeface="ArtScript" panose="020B0500000000000000" pitchFamily="34" charset="0"/>
              </a:rPr>
              <a:t>8.	</a:t>
            </a:r>
            <a:r>
              <a:rPr lang="ru-RU" sz="3600" b="1" dirty="0" err="1">
                <a:latin typeface="ArtScript" panose="020B0500000000000000" pitchFamily="34" charset="0"/>
              </a:rPr>
              <a:t>Пожиленко</a:t>
            </a:r>
            <a:r>
              <a:rPr lang="ru-RU" sz="3600" b="1" dirty="0">
                <a:latin typeface="ArtScript" panose="020B0500000000000000" pitchFamily="34" charset="0"/>
              </a:rPr>
              <a:t> Е.А. «Волшебный мир звуков и слов». М.,1999г.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sz="3600" b="1" dirty="0">
                <a:latin typeface="ArtScript" panose="020B0500000000000000" pitchFamily="34" charset="0"/>
              </a:rPr>
              <a:t>9.	«Примерная адаптированная основная образовательная программа для дошкольников с тяжелыми нарушениями речи» / Л. Б. </a:t>
            </a:r>
            <a:r>
              <a:rPr lang="ru-RU" sz="3600" b="1" dirty="0" err="1">
                <a:latin typeface="ArtScript" panose="020B0500000000000000" pitchFamily="34" charset="0"/>
              </a:rPr>
              <a:t>Баряева</a:t>
            </a:r>
            <a:r>
              <a:rPr lang="ru-RU" sz="3600" b="1" dirty="0">
                <a:latin typeface="ArtScript" panose="020B0500000000000000" pitchFamily="34" charset="0"/>
              </a:rPr>
              <a:t>, Т.В. </a:t>
            </a:r>
            <a:r>
              <a:rPr lang="ru-RU" sz="3600" b="1" dirty="0" err="1">
                <a:latin typeface="ArtScript" panose="020B0500000000000000" pitchFamily="34" charset="0"/>
              </a:rPr>
              <a:t>Волосовец</a:t>
            </a:r>
            <a:r>
              <a:rPr lang="ru-RU" sz="3600" b="1" dirty="0">
                <a:latin typeface="ArtScript" panose="020B0500000000000000" pitchFamily="34" charset="0"/>
              </a:rPr>
              <a:t>, О. П. </a:t>
            </a:r>
            <a:r>
              <a:rPr lang="ru-RU" sz="3600" b="1" dirty="0" err="1">
                <a:latin typeface="ArtScript" panose="020B0500000000000000" pitchFamily="34" charset="0"/>
              </a:rPr>
              <a:t>Гаврилушкина</a:t>
            </a:r>
            <a:r>
              <a:rPr lang="ru-RU" sz="3600" b="1" dirty="0">
                <a:latin typeface="ArtScript" panose="020B0500000000000000" pitchFamily="34" charset="0"/>
              </a:rPr>
              <a:t>, Г. Г. Голубева и др.; Под. ред. проф. Л. В. Лопатиной. – СПб.: ЦДК проф. Л.Б. </a:t>
            </a:r>
            <a:r>
              <a:rPr lang="ru-RU" sz="3600" b="1" dirty="0" err="1">
                <a:latin typeface="ArtScript" panose="020B0500000000000000" pitchFamily="34" charset="0"/>
              </a:rPr>
              <a:t>Баряевой</a:t>
            </a:r>
            <a:r>
              <a:rPr lang="ru-RU" sz="3600" b="1" dirty="0">
                <a:latin typeface="ArtScript" panose="020B0500000000000000" pitchFamily="34" charset="0"/>
              </a:rPr>
              <a:t>, 2010.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sz="3600" b="1" dirty="0">
                <a:latin typeface="ArtScript" panose="020B0500000000000000" pitchFamily="34" charset="0"/>
              </a:rPr>
              <a:t>10.	</a:t>
            </a:r>
            <a:r>
              <a:rPr lang="ru-RU" sz="3600" b="1" dirty="0" err="1">
                <a:latin typeface="ArtScript" panose="020B0500000000000000" pitchFamily="34" charset="0"/>
              </a:rPr>
              <a:t>Тимонян</a:t>
            </a:r>
            <a:r>
              <a:rPr lang="ru-RU" sz="3600" b="1" dirty="0">
                <a:latin typeface="ArtScript" panose="020B0500000000000000" pitchFamily="34" charset="0"/>
              </a:rPr>
              <a:t> Е.И. «Формирование лексико-грамматических навыков на занятиях по подготовке к обучению грамоте». С-П.,2002г.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116632"/>
            <a:ext cx="9117104" cy="57606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200" b="1" i="0" u="none" strike="noStrike" kern="1200" cap="none" spc="-70" normalizeH="0" baseline="0" noProof="0" dirty="0" smtClean="0">
                <a:ln w="19050"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uLnTx/>
                <a:uFillTx/>
                <a:latin typeface="ArtScript" panose="020B0500000000000000" pitchFamily="34" charset="0"/>
                <a:ea typeface="+mj-ea"/>
                <a:cs typeface="Andalus" panose="02020603050405020304" pitchFamily="18" charset="-78"/>
              </a:rPr>
              <a:t>Программное и методическое обеспечение</a:t>
            </a:r>
            <a:endParaRPr kumimoji="0" lang="ru-RU" sz="5200" b="1" i="0" u="none" strike="noStrike" kern="1200" cap="none" spc="-70" normalizeH="0" baseline="0" noProof="0" dirty="0">
              <a:ln w="19050">
                <a:noFill/>
              </a:ln>
              <a:solidFill>
                <a:srgbClr val="F79646">
                  <a:lumMod val="50000"/>
                </a:srgbClr>
              </a:solidFill>
              <a:effectLst>
                <a:outerShdw blurRad="38100" dist="38100" dir="2700000" algn="ctr" rotWithShape="0">
                  <a:srgbClr val="FFFF66">
                    <a:alpha val="40000"/>
                  </a:srgbClr>
                </a:outerShdw>
              </a:effectLst>
              <a:uLnTx/>
              <a:uFillTx/>
              <a:latin typeface="ArtScript" panose="020B0500000000000000" pitchFamily="34" charset="0"/>
              <a:ea typeface="+mj-ea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314747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50000">
              <a:schemeClr val="bg1">
                <a:lumMod val="85000"/>
              </a:schemeClr>
            </a:gs>
            <a:gs pos="99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>
            <a:noAutofit/>
          </a:bodyPr>
          <a:lstStyle/>
          <a:p>
            <a:pPr marL="0" indent="0">
              <a:lnSpc>
                <a:spcPct val="60000"/>
              </a:lnSpc>
              <a:buNone/>
            </a:pPr>
            <a:r>
              <a:rPr lang="ru-RU" sz="3600" b="1" dirty="0" smtClean="0">
                <a:latin typeface="ArtScript" panose="020B0500000000000000" pitchFamily="34" charset="0"/>
              </a:rPr>
              <a:t>11</a:t>
            </a:r>
            <a:r>
              <a:rPr lang="ru-RU" sz="3600" b="1" dirty="0">
                <a:latin typeface="ArtScript" panose="020B0500000000000000" pitchFamily="34" charset="0"/>
              </a:rPr>
              <a:t>.	Ткаченко Т.А. «Если дошкольник правильно говорит». С-П,1998г.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sz="3600" b="1" dirty="0">
                <a:latin typeface="ArtScript" panose="020B0500000000000000" pitchFamily="34" charset="0"/>
              </a:rPr>
              <a:t>12.	Ткаченко Т.А. В первый класс без дефектов речи / Т.А. Ткаченко. — СПб.: Детство-Пресс, 1999.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sz="3600" b="1" dirty="0">
                <a:latin typeface="ArtScript" panose="020B0500000000000000" pitchFamily="34" charset="0"/>
              </a:rPr>
              <a:t>13.	Филичева Т.Б., Чиркина Г.В. Программа логопедической работы по преодолению фонетико-фонематического недоразвития у детей .- </a:t>
            </a:r>
            <a:r>
              <a:rPr lang="ru-RU" sz="3600" b="1" dirty="0" err="1">
                <a:latin typeface="ArtScript" panose="020B0500000000000000" pitchFamily="34" charset="0"/>
              </a:rPr>
              <a:t>М.:Просвещение</a:t>
            </a:r>
            <a:r>
              <a:rPr lang="ru-RU" sz="3600" b="1" dirty="0">
                <a:latin typeface="ArtScript" panose="020B0500000000000000" pitchFamily="34" charset="0"/>
              </a:rPr>
              <a:t>, 2010г. 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sz="3600" b="1" dirty="0">
                <a:latin typeface="ArtScript" panose="020B0500000000000000" pitchFamily="34" charset="0"/>
              </a:rPr>
              <a:t>14.	</a:t>
            </a:r>
            <a:r>
              <a:rPr lang="ru-RU" sz="3600" b="1" dirty="0" err="1">
                <a:latin typeface="ArtScript" panose="020B0500000000000000" pitchFamily="34" charset="0"/>
              </a:rPr>
              <a:t>ФиличеваТ</a:t>
            </a:r>
            <a:r>
              <a:rPr lang="ru-RU" sz="3600" b="1" dirty="0">
                <a:latin typeface="ArtScript" panose="020B0500000000000000" pitchFamily="34" charset="0"/>
              </a:rPr>
              <a:t>. Б., Туманова Т.В. Дети с фонетико-фонематическим недоразвитием.-М.:ГНОМ и Д,2000.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ru-RU" sz="3600" b="1" dirty="0">
                <a:latin typeface="ArtScript" panose="020B0500000000000000" pitchFamily="34" charset="0"/>
              </a:rPr>
              <a:t>15.	</a:t>
            </a:r>
            <a:r>
              <a:rPr lang="ru-RU" sz="3600" b="1" dirty="0" err="1">
                <a:latin typeface="ArtScript" panose="020B0500000000000000" pitchFamily="34" charset="0"/>
              </a:rPr>
              <a:t>Цуканова</a:t>
            </a:r>
            <a:r>
              <a:rPr lang="ru-RU" sz="3600" b="1" dirty="0">
                <a:latin typeface="ArtScript" panose="020B0500000000000000" pitchFamily="34" charset="0"/>
              </a:rPr>
              <a:t> с, П., , </a:t>
            </a:r>
            <a:r>
              <a:rPr lang="ru-RU" sz="3600" b="1" dirty="0" err="1">
                <a:latin typeface="ArtScript" panose="020B0500000000000000" pitchFamily="34" charset="0"/>
              </a:rPr>
              <a:t>Бетц</a:t>
            </a:r>
            <a:r>
              <a:rPr lang="ru-RU" sz="3600" b="1" dirty="0">
                <a:latin typeface="ArtScript" panose="020B0500000000000000" pitchFamily="34" charset="0"/>
              </a:rPr>
              <a:t> Л.Л.,   « Я учусь говорить и читать»-  Альбомы (1,2,3 часть) для индивидуальной работы   — М.: Издательство ГНОМ и Д, 2007</a:t>
            </a:r>
            <a:r>
              <a:rPr lang="ru-RU" sz="3600" b="1" dirty="0" smtClean="0">
                <a:latin typeface="ArtScript" panose="020B0500000000000000" pitchFamily="34" charset="0"/>
              </a:rPr>
              <a:t>.</a:t>
            </a:r>
            <a:endParaRPr lang="ru-RU" sz="3600" b="1" dirty="0">
              <a:latin typeface="ArtScript" panose="020B0500000000000000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16632"/>
            <a:ext cx="9117104" cy="57606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200" b="1" i="0" u="none" strike="noStrike" kern="1200" cap="none" spc="-70" normalizeH="0" baseline="0" noProof="0" dirty="0" smtClean="0">
                <a:ln w="19050"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uLnTx/>
                <a:uFillTx/>
                <a:latin typeface="ArtScript" panose="020B0500000000000000" pitchFamily="34" charset="0"/>
                <a:ea typeface="+mj-ea"/>
                <a:cs typeface="Andalus" panose="02020603050405020304" pitchFamily="18" charset="-78"/>
              </a:rPr>
              <a:t>Программное и методическое обеспечение</a:t>
            </a:r>
            <a:endParaRPr kumimoji="0" lang="ru-RU" sz="5200" b="1" i="0" u="none" strike="noStrike" kern="1200" cap="none" spc="-70" normalizeH="0" baseline="0" noProof="0" dirty="0">
              <a:ln w="19050">
                <a:noFill/>
              </a:ln>
              <a:solidFill>
                <a:srgbClr val="F79646">
                  <a:lumMod val="50000"/>
                </a:srgbClr>
              </a:solidFill>
              <a:effectLst>
                <a:outerShdw blurRad="38100" dist="38100" dir="2700000" algn="ctr" rotWithShape="0">
                  <a:srgbClr val="FFFF66">
                    <a:alpha val="40000"/>
                  </a:srgbClr>
                </a:outerShdw>
              </a:effectLst>
              <a:uLnTx/>
              <a:uFillTx/>
              <a:latin typeface="ArtScript" panose="020B0500000000000000" pitchFamily="34" charset="0"/>
              <a:ea typeface="+mj-ea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502537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50000">
              <a:schemeClr val="bg1">
                <a:lumMod val="85000"/>
              </a:schemeClr>
            </a:gs>
            <a:gs pos="99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08720"/>
            <a:ext cx="9180512" cy="4525963"/>
          </a:xfrm>
        </p:spPr>
        <p:txBody>
          <a:bodyPr>
            <a:noAutofit/>
          </a:bodyPr>
          <a:lstStyle/>
          <a:p>
            <a:pPr marL="0" indent="0">
              <a:lnSpc>
                <a:spcPct val="60000"/>
              </a:lnSpc>
              <a:buNone/>
            </a:pPr>
            <a:r>
              <a:rPr lang="ru-RU" sz="3600" b="1" dirty="0" smtClean="0">
                <a:latin typeface="ArtScript" panose="020B0500000000000000" pitchFamily="34" charset="0"/>
              </a:rPr>
              <a:t>16</a:t>
            </a:r>
            <a:r>
              <a:rPr lang="ru-RU" sz="3600" b="1" dirty="0">
                <a:latin typeface="ArtScript" panose="020B0500000000000000" pitchFamily="34" charset="0"/>
              </a:rPr>
              <a:t>.	</a:t>
            </a:r>
            <a:r>
              <a:rPr lang="ru-RU" sz="3600" b="1" dirty="0" err="1">
                <a:latin typeface="ArtScript" panose="020B0500000000000000" pitchFamily="34" charset="0"/>
              </a:rPr>
              <a:t>Цуканова</a:t>
            </a:r>
            <a:r>
              <a:rPr lang="ru-RU" sz="3600" b="1" dirty="0">
                <a:latin typeface="ArtScript" panose="020B0500000000000000" pitchFamily="34" charset="0"/>
              </a:rPr>
              <a:t> С. П., </a:t>
            </a:r>
            <a:r>
              <a:rPr lang="ru-RU" sz="3600" b="1" dirty="0" err="1">
                <a:latin typeface="ArtScript" panose="020B0500000000000000" pitchFamily="34" charset="0"/>
              </a:rPr>
              <a:t>Бетц</a:t>
            </a:r>
            <a:r>
              <a:rPr lang="ru-RU" sz="3600" b="1" dirty="0">
                <a:latin typeface="ArtScript" panose="020B0500000000000000" pitchFamily="34" charset="0"/>
              </a:rPr>
              <a:t> Л.Л. Учим ребенка говорить и читать. Конспекты занятий по развитию фонематической стороны речи и обучению грамоте </a:t>
            </a:r>
            <a:r>
              <a:rPr lang="ru-RU" sz="3600" b="1" dirty="0" smtClean="0">
                <a:latin typeface="ArtScript" panose="020B0500000000000000" pitchFamily="34" charset="0"/>
              </a:rPr>
              <a:t>детей </a:t>
            </a:r>
            <a:r>
              <a:rPr lang="ru-RU" sz="3600" b="1" dirty="0">
                <a:latin typeface="ArtScript" panose="020B0500000000000000" pitchFamily="34" charset="0"/>
              </a:rPr>
              <a:t>старшего дошкольного возраста. 1, 2, 3 период обучения. — М. : Издательство ГНОМ и Д, 2007. — 160 с.</a:t>
            </a:r>
          </a:p>
          <a:p>
            <a:pPr>
              <a:lnSpc>
                <a:spcPct val="60000"/>
              </a:lnSpc>
            </a:pPr>
            <a:endParaRPr lang="ru-RU" sz="3600" b="1" dirty="0">
              <a:latin typeface="ArtScript" panose="020B0500000000000000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16632"/>
            <a:ext cx="9117104" cy="57606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200" b="1" i="0" u="none" strike="noStrike" kern="1200" cap="none" spc="-70" normalizeH="0" baseline="0" noProof="0" dirty="0" smtClean="0">
                <a:ln w="19050"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uLnTx/>
                <a:uFillTx/>
                <a:latin typeface="ArtScript" panose="020B0500000000000000" pitchFamily="34" charset="0"/>
                <a:ea typeface="+mj-ea"/>
                <a:cs typeface="Andalus" panose="02020603050405020304" pitchFamily="18" charset="-78"/>
              </a:rPr>
              <a:t>Программное и методическое обеспечение</a:t>
            </a:r>
            <a:endParaRPr kumimoji="0" lang="ru-RU" sz="5200" b="1" i="0" u="none" strike="noStrike" kern="1200" cap="none" spc="-70" normalizeH="0" baseline="0" noProof="0" dirty="0">
              <a:ln w="19050">
                <a:noFill/>
              </a:ln>
              <a:solidFill>
                <a:srgbClr val="F79646">
                  <a:lumMod val="50000"/>
                </a:srgbClr>
              </a:solidFill>
              <a:effectLst>
                <a:outerShdw blurRad="38100" dist="38100" dir="2700000" algn="ctr" rotWithShape="0">
                  <a:srgbClr val="FFFF66">
                    <a:alpha val="40000"/>
                  </a:srgbClr>
                </a:outerShdw>
              </a:effectLst>
              <a:uLnTx/>
              <a:uFillTx/>
              <a:latin typeface="ArtScript" panose="020B0500000000000000" pitchFamily="34" charset="0"/>
              <a:ea typeface="+mj-ea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57525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0128" y="54006"/>
            <a:ext cx="9117104" cy="56668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200" b="1" dirty="0">
                <a:ln w="0"/>
                <a:effectLst>
                  <a:outerShdw blurRad="38100" dist="38100" dir="2700000" algn="tl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Образование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1264" r="1176" b="4513"/>
          <a:stretch/>
        </p:blipFill>
        <p:spPr>
          <a:xfrm>
            <a:off x="213856" y="747199"/>
            <a:ext cx="8709648" cy="611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2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5812" y="134634"/>
            <a:ext cx="9117104" cy="97210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200" b="1" dirty="0" smtClean="0">
                <a:ln w="0"/>
                <a:effectLst>
                  <a:outerShdw blurRad="38100" dist="38100" dir="2700000" algn="tl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Сведения  о повышении квалификации</a:t>
            </a:r>
            <a:endParaRPr lang="ru-RU" sz="5200" b="1" dirty="0">
              <a:ln w="0"/>
              <a:effectLst>
                <a:outerShdw blurRad="38100" dist="38100" dir="2700000" algn="tl" rotWithShape="0">
                  <a:srgbClr val="FFFF66">
                    <a:alpha val="40000"/>
                  </a:srgbClr>
                </a:outerShdw>
              </a:effectLst>
              <a:latin typeface="ArtScript" panose="020B0500000000000000" pitchFamily="34" charset="0"/>
              <a:cs typeface="Andalus" panose="02020603050405020304" pitchFamily="18" charset="-7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75283" y="815360"/>
            <a:ext cx="4719383" cy="713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76151" y="-599884"/>
            <a:ext cx="1770918" cy="550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38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" t="-514" r="-366" b="646"/>
          <a:stretch/>
        </p:blipFill>
        <p:spPr bwMode="auto">
          <a:xfrm rot="5400000">
            <a:off x="3958694" y="1526765"/>
            <a:ext cx="4032450" cy="625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52909" y="-21137"/>
            <a:ext cx="3844193" cy="593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15812" y="134634"/>
            <a:ext cx="9117104" cy="97210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200" b="1" dirty="0" smtClean="0">
                <a:ln w="0"/>
                <a:effectLst>
                  <a:outerShdw blurRad="38100" dist="38100" dir="2700000" algn="tl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Сведения  о повышении квалификации</a:t>
            </a:r>
            <a:endParaRPr lang="ru-RU" sz="5200" b="1" dirty="0">
              <a:ln w="0"/>
              <a:effectLst>
                <a:outerShdw blurRad="38100" dist="38100" dir="2700000" algn="tl" rotWithShape="0">
                  <a:srgbClr val="FFFF66">
                    <a:alpha val="40000"/>
                  </a:srgbClr>
                </a:outerShdw>
              </a:effectLst>
              <a:latin typeface="ArtScript" panose="020B0500000000000000" pitchFamily="34" charset="0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7047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8554" y="116632"/>
            <a:ext cx="9117104" cy="61772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5200" b="1" spc="-100" dirty="0" smtClean="0">
                <a:ln w="28575">
                  <a:noFill/>
                </a:ln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Грамоты , дипломы</a:t>
            </a:r>
            <a:endParaRPr lang="ru-RU" sz="5200" b="1" spc="-100" dirty="0">
              <a:ln w="28575">
                <a:noFill/>
              </a:ln>
              <a:effectLst>
                <a:outerShdw blurRad="38100" dist="38100" dir="2700000" algn="ctr" rotWithShape="0">
                  <a:srgbClr val="FFFF66">
                    <a:alpha val="40000"/>
                  </a:srgbClr>
                </a:outerShdw>
              </a:effectLst>
              <a:latin typeface="ArtScript" panose="020B0500000000000000" pitchFamily="34" charset="0"/>
              <a:cs typeface="Andalus" panose="02020603050405020304" pitchFamily="18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4688672" y="994198"/>
            <a:ext cx="3541341" cy="525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980728"/>
            <a:ext cx="3696000" cy="527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38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F:\Шефер\Портфолио\С 2019\Благ. город 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64" y="908720"/>
            <a:ext cx="3690664" cy="56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Users\Irina\Desktop\УчСиб 2018\Статья\диплом Желтикова Абаскалова Шефер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08720"/>
            <a:ext cx="4176464" cy="57023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8554" y="116632"/>
            <a:ext cx="9117104" cy="61772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5200" b="1" spc="-100" dirty="0" smtClean="0">
                <a:ln w="28575">
                  <a:noFill/>
                </a:ln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Грамоты , дипломы</a:t>
            </a:r>
            <a:endParaRPr lang="ru-RU" sz="5200" b="1" spc="-100" dirty="0">
              <a:ln w="28575">
                <a:noFill/>
              </a:ln>
              <a:effectLst>
                <a:outerShdw blurRad="38100" dist="38100" dir="2700000" algn="ctr" rotWithShape="0">
                  <a:srgbClr val="FFFF66">
                    <a:alpha val="40000"/>
                  </a:srgbClr>
                </a:outerShdw>
              </a:effectLst>
              <a:latin typeface="ArtScript" panose="020B0500000000000000" pitchFamily="34" charset="0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8682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F:\Шефер\Конкурсы Шефер\Диплом 28.12.20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8137"/>
            <a:ext cx="3027741" cy="458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Шефер\Конкурсы Шефер\Диплом 26.01.20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221" y="1196751"/>
            <a:ext cx="3384376" cy="46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Шефер\Конкурсы Шефер\Диплом 28.09.201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57" y="1484783"/>
            <a:ext cx="3024336" cy="46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8554" y="116632"/>
            <a:ext cx="9117104" cy="61772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88900" dir="3000000" algn="tl" rotWithShape="0">
              <a:schemeClr val="bg1">
                <a:lumMod val="50000"/>
                <a:alpha val="40000"/>
              </a:schemeClr>
            </a:outerShdw>
            <a:reflection blurRad="6350" stA="52000" endA="300" endPos="35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5200" b="1" spc="-100" dirty="0" smtClean="0">
                <a:ln w="28575">
                  <a:noFill/>
                </a:ln>
                <a:effectLst>
                  <a:outerShdw blurRad="38100" dist="38100" dir="2700000" algn="ctr" rotWithShape="0">
                    <a:srgbClr val="FFFF66">
                      <a:alpha val="40000"/>
                    </a:srgbClr>
                  </a:outerShdw>
                </a:effectLst>
                <a:latin typeface="ArtScript" panose="020B0500000000000000" pitchFamily="34" charset="0"/>
                <a:cs typeface="Andalus" panose="02020603050405020304" pitchFamily="18" charset="-78"/>
              </a:rPr>
              <a:t>Грамоты , дипломы</a:t>
            </a:r>
            <a:endParaRPr lang="ru-RU" sz="5200" b="1" spc="-100" dirty="0">
              <a:ln w="28575">
                <a:noFill/>
              </a:ln>
              <a:effectLst>
                <a:outerShdw blurRad="38100" dist="38100" dir="2700000" algn="ctr" rotWithShape="0">
                  <a:srgbClr val="FFFF66">
                    <a:alpha val="40000"/>
                  </a:srgbClr>
                </a:outerShdw>
              </a:effectLst>
              <a:latin typeface="ArtScript" panose="020B0500000000000000" pitchFamily="34" charset="0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8351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3012</TotalTime>
  <Words>505</Words>
  <Application>Microsoft Office PowerPoint</Application>
  <PresentationFormat>Экран (4:3)</PresentationFormat>
  <Paragraphs>103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46" baseType="lpstr">
      <vt:lpstr>Andalus</vt:lpstr>
      <vt:lpstr>Arial</vt:lpstr>
      <vt:lpstr>ArtScript</vt:lpstr>
      <vt:lpstr>Bickham Script Two</vt:lpstr>
      <vt:lpstr>Calibri</vt:lpstr>
      <vt:lpstr>Wingdings</vt:lpstr>
      <vt:lpstr>Тема Office</vt:lpstr>
      <vt:lpstr>1_Тема Office</vt:lpstr>
      <vt:lpstr>Портфолио  учителя-логопеда  Шефер Натальи Викторовны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</dc:creator>
  <cp:lastModifiedBy>Шефер Наталья</cp:lastModifiedBy>
  <cp:revision>140</cp:revision>
  <dcterms:created xsi:type="dcterms:W3CDTF">2019-01-09T08:59:06Z</dcterms:created>
  <dcterms:modified xsi:type="dcterms:W3CDTF">2019-06-10T02:02:52Z</dcterms:modified>
</cp:coreProperties>
</file>